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50"/>
  </p:notesMasterIdLst>
  <p:sldIdLst>
    <p:sldId id="268" r:id="rId2"/>
    <p:sldId id="269" r:id="rId3"/>
    <p:sldId id="270" r:id="rId4"/>
    <p:sldId id="271" r:id="rId5"/>
    <p:sldId id="320" r:id="rId6"/>
    <p:sldId id="272" r:id="rId7"/>
    <p:sldId id="273" r:id="rId8"/>
    <p:sldId id="276" r:id="rId9"/>
    <p:sldId id="256" r:id="rId10"/>
    <p:sldId id="307" r:id="rId11"/>
    <p:sldId id="278" r:id="rId12"/>
    <p:sldId id="277" r:id="rId13"/>
    <p:sldId id="280" r:id="rId14"/>
    <p:sldId id="287" r:id="rId15"/>
    <p:sldId id="308" r:id="rId16"/>
    <p:sldId id="309" r:id="rId17"/>
    <p:sldId id="281" r:id="rId18"/>
    <p:sldId id="289" r:id="rId19"/>
    <p:sldId id="290" r:id="rId20"/>
    <p:sldId id="310" r:id="rId21"/>
    <p:sldId id="291" r:id="rId22"/>
    <p:sldId id="294" r:id="rId23"/>
    <p:sldId id="295" r:id="rId24"/>
    <p:sldId id="305" r:id="rId25"/>
    <p:sldId id="297" r:id="rId26"/>
    <p:sldId id="298" r:id="rId27"/>
    <p:sldId id="274" r:id="rId28"/>
    <p:sldId id="275" r:id="rId29"/>
    <p:sldId id="266" r:id="rId30"/>
    <p:sldId id="299" r:id="rId31"/>
    <p:sldId id="264" r:id="rId32"/>
    <p:sldId id="300" r:id="rId33"/>
    <p:sldId id="303" r:id="rId34"/>
    <p:sldId id="301" r:id="rId35"/>
    <p:sldId id="302" r:id="rId36"/>
    <p:sldId id="316" r:id="rId37"/>
    <p:sldId id="304" r:id="rId38"/>
    <p:sldId id="321" r:id="rId39"/>
    <p:sldId id="311" r:id="rId40"/>
    <p:sldId id="259" r:id="rId41"/>
    <p:sldId id="312" r:id="rId42"/>
    <p:sldId id="313" r:id="rId43"/>
    <p:sldId id="314" r:id="rId44"/>
    <p:sldId id="319" r:id="rId45"/>
    <p:sldId id="292" r:id="rId46"/>
    <p:sldId id="293" r:id="rId47"/>
    <p:sldId id="267" r:id="rId48"/>
    <p:sldId id="317" r:id="rId49"/>
  </p:sldIdLst>
  <p:sldSz cx="10080625" cy="7559675"/>
  <p:notesSz cx="7772400" cy="10058400"/>
  <p:defaultTextStyle>
    <a:defPPr>
      <a:defRPr lang="en-GB"/>
    </a:defPPr>
    <a:lvl1pPr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1pPr>
    <a:lvl2pPr marL="742873" indent="-285721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2pPr>
    <a:lvl3pPr marL="1142881" indent="-228576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3pPr>
    <a:lvl4pPr marL="1600034" indent="-228576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4pPr>
    <a:lvl5pPr marL="2057187" indent="-228576" algn="l" defTabSz="457152" rtl="0" fontAlgn="base" hangingPunct="0">
      <a:lnSpc>
        <a:spcPct val="94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5pPr>
    <a:lvl6pPr marL="2285763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6pPr>
    <a:lvl7pPr marL="2742916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7pPr>
    <a:lvl8pPr marL="3200068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8pPr>
    <a:lvl9pPr marL="3657221" algn="l" defTabSz="457152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Droid Sans Fallback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A32FF"/>
    <a:srgbClr val="B19BC9"/>
    <a:srgbClr val="4A8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1"/>
    <p:restoredTop sz="95582" autoAdjust="0"/>
  </p:normalViewPr>
  <p:slideViewPr>
    <p:cSldViewPr>
      <p:cViewPr varScale="1">
        <p:scale>
          <a:sx n="189" d="100"/>
          <a:sy n="189" d="100"/>
        </p:scale>
        <p:origin x="5440" y="168"/>
      </p:cViewPr>
      <p:guideLst>
        <p:guide orient="horz" pos="2161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0263" cy="500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0262" cy="500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0263" cy="5000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0262" cy="5000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72E495AC-6277-B043-A91C-A7A64B499A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758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873" indent="-285721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2881" indent="-228576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034" indent="-228576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187" indent="-228576" algn="l" defTabSz="457152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5763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4571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11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38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12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13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9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14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15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5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7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17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03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5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19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20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20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53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21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95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22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8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2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25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4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9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27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4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28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3CE5762-2B1C-0A90-164C-84F289677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4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29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5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30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6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39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4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19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40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45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41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42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98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B33DFB-DA58-2C42-83B2-865C5893B101}" type="slidenum">
              <a:rPr lang="en-US"/>
              <a:pPr/>
              <a:t>43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59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45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777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46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106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47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centralized version control: single </a:t>
            </a:r>
            <a:r>
              <a:rPr lang="en-US" b="1" dirty="0"/>
              <a:t>central</a:t>
            </a:r>
            <a:r>
              <a:rPr lang="en-US" dirty="0"/>
              <a:t> repository on which clients synchronize; client–server</a:t>
            </a:r>
            <a:r>
              <a:rPr lang="en-US" baseline="0" dirty="0"/>
              <a:t>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92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4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6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8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7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37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8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4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1CEF2D-24AB-A54A-8B7D-121A96716013}" type="slidenum">
              <a:rPr lang="en-US"/>
              <a:pPr/>
              <a:t>9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EF0A2C-EB70-9F41-B4C8-0F42FCEF43B9}" type="slidenum">
              <a:rPr lang="en-US"/>
              <a:pPr/>
              <a:t>10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8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0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83F3-F74A-9642-BD5C-DA14E72593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6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7BAE0-67E3-7848-A201-7ABF4330ED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6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8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8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F219E-1277-FD4C-9DDC-F0735F02E6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1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7800" cy="12588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503238" y="6886576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448051" y="6886576"/>
            <a:ext cx="3192463" cy="5175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227888" y="6886576"/>
            <a:ext cx="2344738" cy="517525"/>
          </a:xfrm>
        </p:spPr>
        <p:txBody>
          <a:bodyPr/>
          <a:lstStyle>
            <a:lvl1pPr>
              <a:defRPr/>
            </a:lvl1pPr>
          </a:lstStyle>
          <a:p>
            <a:fld id="{61EE20C8-1639-3142-8BC3-51601D8987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7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6CD96-631D-6B40-86D0-31EF25B4C5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2"/>
            <a:ext cx="8568531" cy="150143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397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145B0-C04C-374E-AA59-238E5DD236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9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5"/>
            <a:ext cx="4452276" cy="4989036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8885-BCF4-444E-BC60-B850942FA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1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7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7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6" cy="705219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3972" indent="0">
              <a:buNone/>
              <a:defRPr sz="2200" b="1"/>
            </a:lvl2pPr>
            <a:lvl3pPr marL="1007943" indent="0">
              <a:buNone/>
              <a:defRPr sz="2000" b="1"/>
            </a:lvl3pPr>
            <a:lvl4pPr marL="1511915" indent="0">
              <a:buNone/>
              <a:defRPr sz="1800" b="1"/>
            </a:lvl4pPr>
            <a:lvl5pPr marL="2015886" indent="0">
              <a:buNone/>
              <a:defRPr sz="1800" b="1"/>
            </a:lvl5pPr>
            <a:lvl6pPr marL="2519858" indent="0">
              <a:buNone/>
              <a:defRPr sz="1800" b="1"/>
            </a:lvl6pPr>
            <a:lvl7pPr marL="3023829" indent="0">
              <a:buNone/>
              <a:defRPr sz="1800" b="1"/>
            </a:lvl7pPr>
            <a:lvl8pPr marL="3527801" indent="0">
              <a:buNone/>
              <a:defRPr sz="1800" b="1"/>
            </a:lvl8pPr>
            <a:lvl9pPr marL="40317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6" cy="43555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2492-6027-704D-82F2-D9FB9B430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6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966-5E52-E34C-A4B0-CF451A2E2E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5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2F6DC-7D8F-2D45-9896-66D534B9D6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9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2" y="300987"/>
            <a:ext cx="3316456" cy="128094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8"/>
            <a:ext cx="5635349" cy="6451973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2" y="1581933"/>
            <a:ext cx="3316456" cy="5171028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32F1-7838-A849-8406-CD13E910C7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3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500"/>
            </a:lvl1pPr>
            <a:lvl2pPr marL="503972" indent="0">
              <a:buNone/>
              <a:defRPr sz="3100"/>
            </a:lvl2pPr>
            <a:lvl3pPr marL="1007943" indent="0">
              <a:buNone/>
              <a:defRPr sz="2600"/>
            </a:lvl3pPr>
            <a:lvl4pPr marL="1511915" indent="0">
              <a:buNone/>
              <a:defRPr sz="2200"/>
            </a:lvl4pPr>
            <a:lvl5pPr marL="2015886" indent="0">
              <a:buNone/>
              <a:defRPr sz="2200"/>
            </a:lvl5pPr>
            <a:lvl6pPr marL="2519858" indent="0">
              <a:buNone/>
              <a:defRPr sz="2200"/>
            </a:lvl6pPr>
            <a:lvl7pPr marL="3023829" indent="0">
              <a:buNone/>
              <a:defRPr sz="2200"/>
            </a:lvl7pPr>
            <a:lvl8pPr marL="3527801" indent="0">
              <a:buNone/>
              <a:defRPr sz="2200"/>
            </a:lvl8pPr>
            <a:lvl9pPr marL="4031772" indent="0">
              <a:buNone/>
              <a:defRPr sz="2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500"/>
            </a:lvl1pPr>
            <a:lvl2pPr marL="503972" indent="0">
              <a:buNone/>
              <a:defRPr sz="1300"/>
            </a:lvl2pPr>
            <a:lvl3pPr marL="1007943" indent="0">
              <a:buNone/>
              <a:defRPr sz="1100"/>
            </a:lvl3pPr>
            <a:lvl4pPr marL="1511915" indent="0">
              <a:buNone/>
              <a:defRPr sz="1000"/>
            </a:lvl4pPr>
            <a:lvl5pPr marL="2015886" indent="0">
              <a:buNone/>
              <a:defRPr sz="1000"/>
            </a:lvl5pPr>
            <a:lvl6pPr marL="2519858" indent="0">
              <a:buNone/>
              <a:defRPr sz="1000"/>
            </a:lvl6pPr>
            <a:lvl7pPr marL="3023829" indent="0">
              <a:buNone/>
              <a:defRPr sz="1000"/>
            </a:lvl7pPr>
            <a:lvl8pPr marL="3527801" indent="0">
              <a:buNone/>
              <a:defRPr sz="1000"/>
            </a:lvl8pPr>
            <a:lvl9pPr marL="40317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35345-8C6C-5F4F-BCD7-34ECD6FBC5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8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100794" tIns="50397" rIns="100794" bIns="5039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5"/>
            <a:ext cx="9072563" cy="4989036"/>
          </a:xfrm>
          <a:prstGeom prst="rect">
            <a:avLst/>
          </a:prstGeom>
        </p:spPr>
        <p:txBody>
          <a:bodyPr vert="horz" lIns="100794" tIns="50397" rIns="100794" bIns="5039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699"/>
            <a:ext cx="3192198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699"/>
            <a:ext cx="2352146" cy="402483"/>
          </a:xfrm>
          <a:prstGeom prst="rect">
            <a:avLst/>
          </a:prstGeom>
        </p:spPr>
        <p:txBody>
          <a:bodyPr vert="horz" lIns="100794" tIns="50397" rIns="100794" bIns="50397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0C653-FD60-E14F-93D0-E055672301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8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50397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503972" rtl="0" eaLnBrk="1" latinLnBrk="0" hangingPunct="1">
        <a:spcBef>
          <a:spcPct val="20000"/>
        </a:spcBef>
        <a:buFont typeface="Arial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Version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630AC-2DE3-1743-96ED-2D119A7F36A8}"/>
              </a:ext>
            </a:extLst>
          </p:cNvPr>
          <p:cNvSpPr txBox="1"/>
          <p:nvPr/>
        </p:nvSpPr>
        <p:spPr>
          <a:xfrm>
            <a:off x="620712" y="4694237"/>
            <a:ext cx="8382000" cy="2163213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6350">
              <a:lnSpc>
                <a:spcPct val="120000"/>
              </a:lnSpc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 coding:</a:t>
            </a:r>
          </a:p>
          <a:p>
            <a:pPr marL="917575" indent="-3794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 file format changes, so you update your code</a:t>
            </a:r>
          </a:p>
          <a:p>
            <a:pPr marL="917575" indent="-3794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 find a bug in your code, so you need to fix it</a:t>
            </a:r>
          </a:p>
          <a:p>
            <a:pPr marL="917575" lvl="1" indent="-379413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Always have a continuous "before and after" record for other work – why not for your code as well?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E8F8C-24BD-CB40-B250-A27C4145D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2" y="1417637"/>
            <a:ext cx="4883150" cy="3074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990F14-A6DE-A44D-8A81-6C0376B35AE0}"/>
              </a:ext>
            </a:extLst>
          </p:cNvPr>
          <p:cNvSpPr txBox="1"/>
          <p:nvPr/>
        </p:nvSpPr>
        <p:spPr>
          <a:xfrm>
            <a:off x="5954712" y="1722437"/>
            <a:ext cx="348146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dough rises slowly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dough doesn’t rise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bread doesn’t rise in oven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taste: sour vs. not sour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your favorite flour is out of stock</a:t>
            </a:r>
          </a:p>
        </p:txBody>
      </p:sp>
    </p:spTree>
    <p:extLst>
      <p:ext uri="{BB962C8B-B14F-4D97-AF65-F5344CB8AC3E}">
        <p14:creationId xmlns:p14="http://schemas.microsoft.com/office/powerpoint/2010/main" val="268846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8312" y="1951037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README data/README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--cached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data/README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Tracking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03624" y="3812305"/>
            <a:ext cx="6161088" cy="424732"/>
            <a:chOff x="2220912" y="4278739"/>
            <a:chExt cx="6161087" cy="424732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TextBox 14"/>
            <p:cNvSpPr txBox="1"/>
            <p:nvPr/>
          </p:nvSpPr>
          <p:spPr>
            <a:xfrm>
              <a:off x="2830512" y="4278739"/>
              <a:ext cx="5551487" cy="424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when first tracking a file, its current version is staged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9860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_workflow_landscape_stag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5175994" cy="1929383"/>
          </a:xfrm>
          <a:prstGeom prst="rect">
            <a:avLst/>
          </a:prstGeom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</a:t>
            </a:r>
            <a:r>
              <a:rPr lang="en-US" sz="4400" dirty="0">
                <a:latin typeface="Courier"/>
                <a:cs typeface="Courier"/>
              </a:rPr>
              <a:t>git add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83313" y="2408238"/>
            <a:ext cx="3429000" cy="405187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 file that's </a:t>
            </a:r>
            <a:r>
              <a:rPr lang="en-US" b="1" dirty="0">
                <a:solidFill>
                  <a:srgbClr val="000000"/>
                </a:solidFill>
              </a:rPr>
              <a:t>tracked</a:t>
            </a:r>
            <a:r>
              <a:rPr lang="en-US" dirty="0">
                <a:solidFill>
                  <a:srgbClr val="000000"/>
                </a:solidFill>
              </a:rPr>
              <a:t> just means </a:t>
            </a:r>
            <a:r>
              <a:rPr lang="en-US" dirty="0" err="1">
                <a:solidFill>
                  <a:srgbClr val="000000"/>
                </a:solidFill>
              </a:rPr>
              <a:t>Git</a:t>
            </a:r>
            <a:r>
              <a:rPr lang="en-US" dirty="0">
                <a:solidFill>
                  <a:srgbClr val="000000"/>
                </a:solidFill>
              </a:rPr>
              <a:t> knows about it</a:t>
            </a:r>
          </a:p>
          <a:p>
            <a:pPr marL="285721" indent="-285721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 file that's </a:t>
            </a:r>
            <a:r>
              <a:rPr lang="en-US" b="1" dirty="0">
                <a:solidFill>
                  <a:srgbClr val="000000"/>
                </a:solidFill>
              </a:rPr>
              <a:t>staged</a:t>
            </a:r>
            <a:r>
              <a:rPr lang="en-US" dirty="0">
                <a:solidFill>
                  <a:srgbClr val="000000"/>
                </a:solidFill>
              </a:rPr>
              <a:t> means it's </a:t>
            </a:r>
            <a:r>
              <a:rPr lang="en-US" b="1" dirty="0">
                <a:solidFill>
                  <a:srgbClr val="000000"/>
                </a:solidFill>
              </a:rPr>
              <a:t>tracked </a:t>
            </a:r>
            <a:r>
              <a:rPr lang="en-US" i="1" dirty="0">
                <a:solidFill>
                  <a:srgbClr val="7030A0"/>
                </a:solidFill>
              </a:rPr>
              <a:t>and</a:t>
            </a:r>
            <a:r>
              <a:rPr lang="en-US" dirty="0">
                <a:solidFill>
                  <a:srgbClr val="000000"/>
                </a:solidFill>
              </a:rPr>
              <a:t> the latest changes are ready to be archived, i.e., included in the next </a:t>
            </a:r>
            <a:r>
              <a:rPr lang="en-US" b="1" dirty="0">
                <a:solidFill>
                  <a:srgbClr val="000000"/>
                </a:solidFill>
              </a:rPr>
              <a:t>commit</a:t>
            </a:r>
          </a:p>
          <a:p>
            <a:pPr marL="285721" indent="-285721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new changes are not automatically stored – we need to explicitly tell </a:t>
            </a:r>
            <a:r>
              <a:rPr lang="en-US" dirty="0" err="1">
                <a:solidFill>
                  <a:srgbClr val="000000"/>
                </a:solidFill>
              </a:rPr>
              <a:t>Git</a:t>
            </a:r>
            <a:r>
              <a:rPr lang="en-US" dirty="0">
                <a:solidFill>
                  <a:srgbClr val="000000"/>
                </a:solidFill>
              </a:rPr>
              <a:t> when to archive a set of changes with 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commit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35370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Storing changes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commit</a:t>
            </a:r>
          </a:p>
        </p:txBody>
      </p:sp>
      <p:pic>
        <p:nvPicPr>
          <p:cNvPr id="8" name="Picture 7" descr="git_workflow_landscape_local_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7422385" cy="19293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1358" y="5532438"/>
            <a:ext cx="4765787" cy="44686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Why do I have to stage files first?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9028698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is what you want.</a:t>
            </a:r>
            <a:endParaRPr lang="en-US" sz="4400" dirty="0">
              <a:latin typeface="Courier"/>
              <a:cs typeface="Courier"/>
            </a:endParaRPr>
          </a:p>
        </p:txBody>
      </p:sp>
      <p:pic>
        <p:nvPicPr>
          <p:cNvPr id="8" name="Picture 7" descr="git_workflow_landscape_local_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027238"/>
            <a:ext cx="7422385" cy="19293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9713" y="4618037"/>
            <a:ext cx="9601200" cy="227292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You'll often work on many different files in a project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Changes will be complete for some files, incomplete for others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You don't want to commit and store changes at a meaningless stage of development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Staging allows you to commit changes for select files at meaningful points of development</a:t>
            </a:r>
          </a:p>
          <a:p>
            <a:pPr marL="285721" indent="-285721"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Alternative is to take snapshots of the entire set of tracked files </a:t>
            </a:r>
            <a:r>
              <a:rPr lang="en-US" i="1" dirty="0">
                <a:solidFill>
                  <a:srgbClr val="000000"/>
                </a:solidFill>
              </a:rPr>
              <a:t>en masse</a:t>
            </a:r>
            <a:r>
              <a:rPr lang="en-US" dirty="0">
                <a:solidFill>
                  <a:srgbClr val="000000"/>
                </a:solidFill>
              </a:rPr>
              <a:t> – those snapshots will be pretty random for some files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5413899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Tracking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pic>
        <p:nvPicPr>
          <p:cNvPr id="3" name="Picture 2" descr="git_workflow_landscape_w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4855"/>
            <a:ext cx="2935067" cy="1929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0313" y="2179637"/>
            <a:ext cx="3886200" cy="1155693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8895" indent="-288895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alerts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to start tracking a file</a:t>
            </a:r>
          </a:p>
          <a:p>
            <a:pPr marL="288895" indent="-288895">
              <a:lnSpc>
                <a:spcPct val="11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stages changes made to a file that's already being tracked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83112" y="1722437"/>
            <a:ext cx="4892823" cy="41395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Remember, </a:t>
            </a: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add</a:t>
            </a:r>
            <a:r>
              <a:rPr lang="en-US" sz="2200" dirty="0">
                <a:solidFill>
                  <a:schemeClr val="tx1"/>
                </a:solidFill>
              </a:rPr>
              <a:t> does two things: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113" y="3856038"/>
            <a:ext cx="4953000" cy="136868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173020" indent="-115876"/>
            <a:r>
              <a:rPr lang="en-US" sz="2200" b="1" dirty="0">
                <a:solidFill>
                  <a:schemeClr val="tx1"/>
                </a:solidFill>
                <a:latin typeface="Calibri"/>
                <a:cs typeface="Calibri"/>
              </a:rPr>
              <a:t>Important:</a:t>
            </a:r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 Changes made to a file since the last time it was staged will not be included in the next commit unless they are staged with </a:t>
            </a: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add</a:t>
            </a:r>
            <a:r>
              <a:rPr lang="en-US" sz="220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836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8312" y="1646237"/>
            <a:ext cx="8997310" cy="51546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echo "The README file for my project" &gt;&gt;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--cached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data/README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not staged for commit: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update what will be committed)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checkout -- &lt;file&gt;..." to discard changes in working directory)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modified: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59112" y="4802905"/>
            <a:ext cx="6172200" cy="424732"/>
            <a:chOff x="2220912" y="4278739"/>
            <a:chExt cx="6172200" cy="424732"/>
          </a:xfrm>
        </p:grpSpPr>
        <p:cxnSp>
          <p:nvCxnSpPr>
            <p:cNvPr id="6" name="Straight Arrow Connector 5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" name="TextBox 6"/>
            <p:cNvSpPr txBox="1"/>
            <p:nvPr/>
          </p:nvSpPr>
          <p:spPr>
            <a:xfrm>
              <a:off x="2830512" y="4278739"/>
              <a:ext cx="5562600" cy="4247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committing now would not include the change above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00027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2" y="145244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Stage the updated version of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README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Staging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8312" y="2126169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README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--cached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new file:   data/README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</p:spTree>
    <p:extLst>
      <p:ext uri="{BB962C8B-B14F-4D97-AF65-F5344CB8AC3E}">
        <p14:creationId xmlns:p14="http://schemas.microsoft.com/office/powerpoint/2010/main" val="7787429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Storing changes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commit</a:t>
            </a:r>
          </a:p>
        </p:txBody>
      </p:sp>
      <p:pic>
        <p:nvPicPr>
          <p:cNvPr id="8" name="Picture 7" descr="git_workflow_landscape_local_on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764855"/>
            <a:ext cx="7422385" cy="1929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8910907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112" y="1660088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Commit your changes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Storing your changes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commit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112" y="393223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Check the status</a:t>
            </a: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112" y="2167756"/>
            <a:ext cx="8997310" cy="13072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git commit -m "initial import"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[main (root-commit) 19ad95b] initial import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2 files changed, 1 insertion(+)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README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data/README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112" y="4377556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data/file1.fasta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data/file2.fasta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9761394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Provide informative commit messages</a:t>
            </a:r>
            <a:endParaRPr lang="en-US" sz="3600" dirty="0">
              <a:latin typeface="Courier"/>
              <a:cs typeface="Courier"/>
            </a:endParaRPr>
          </a:p>
        </p:txBody>
      </p:sp>
      <p:pic>
        <p:nvPicPr>
          <p:cNvPr id="4" name="Picture 3" descr="git_commit_carto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352" y="2349500"/>
            <a:ext cx="4495921" cy="256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6112" y="2103437"/>
            <a:ext cx="1647356" cy="267765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xkcd.com</a:t>
            </a:r>
            <a:r>
              <a:rPr lang="en-US" sz="1200" dirty="0">
                <a:solidFill>
                  <a:srgbClr val="000000"/>
                </a:solidFill>
              </a:rPr>
              <a:t>/1296/</a:t>
            </a:r>
          </a:p>
        </p:txBody>
      </p:sp>
    </p:spTree>
    <p:extLst>
      <p:ext uri="{BB962C8B-B14F-4D97-AF65-F5344CB8AC3E}">
        <p14:creationId xmlns:p14="http://schemas.microsoft.com/office/powerpoint/2010/main" val="15216239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313" y="1616124"/>
            <a:ext cx="8382000" cy="46120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You might implement some kind of versioning system already</a:t>
            </a:r>
          </a:p>
        </p:txBody>
      </p:sp>
      <p:pic>
        <p:nvPicPr>
          <p:cNvPr id="5" name="Picture 4" descr="lindavia_version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3" y="2713038"/>
            <a:ext cx="6230731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326312" y="3773090"/>
            <a:ext cx="2503488" cy="108028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Things get particularly messy when you're collaborating.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4001223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17637"/>
            <a:ext cx="9296400" cy="90485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If you change your mind about a file that's not ready for staging, you can </a:t>
            </a:r>
            <a:r>
              <a:rPr lang="en-US" sz="2200" dirty="0" err="1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unstage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it with 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 reset</a:t>
            </a:r>
            <a:endParaRPr lang="en-US" sz="2200" dirty="0">
              <a:solidFill>
                <a:schemeClr val="tx1"/>
              </a:solidFill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>
                <a:solidFill>
                  <a:schemeClr val="tx1"/>
                </a:solidFill>
              </a:rPr>
              <a:t>Undoing a stage with </a:t>
            </a:r>
            <a:r>
              <a:rPr lang="en-US" sz="3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3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reset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3" y="5075237"/>
            <a:ext cx="9296400" cy="72878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r>
              <a:rPr lang="en-US" sz="220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Follow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Git's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 instructions (note:</a:t>
            </a:r>
            <a:r>
              <a:rPr lang="en-US" sz="22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HEAD 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is a pointer to the last commit on our current branch)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112" y="2424591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echo "Wrote the best script of my life" &gt;&gt;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git </a:t>
            </a:r>
            <a:r>
              <a:rPr lang="en-US" sz="1400" b="1">
                <a:solidFill>
                  <a:srgbClr val="F2F2F2"/>
                </a:solidFill>
                <a:latin typeface="CourierNewPSMT" charset="0"/>
              </a:rPr>
              <a:t>add README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reset HEAD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modified:   </a:t>
            </a:r>
            <a:r>
              <a:rPr lang="en-US" sz="1400" dirty="0" err="1">
                <a:solidFill>
                  <a:srgbClr val="2FB41D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5870463"/>
            <a:ext cx="8997310" cy="9022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git reset HEAD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Unstaged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changes after reset: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M	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6029702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2112" y="2839704"/>
            <a:ext cx="8997310" cy="4142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echo 'data/*.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fasta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' &gt;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.</a:t>
            </a:r>
            <a:r>
              <a:rPr lang="en-US" sz="1400" dirty="0" err="1">
                <a:solidFill>
                  <a:srgbClr val="B42419"/>
                </a:solidFill>
                <a:latin typeface="CourierNewPSMT" charset="0"/>
              </a:rPr>
              <a:t>gitignore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-m "adding .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[main 28d84f4] adding .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1 file changed, 1 insertion(+)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create mode 100644 .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to commit, working directory clean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93837"/>
            <a:ext cx="9296400" cy="116338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Tell </a:t>
            </a: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to stop reminding us that our data files aren't being tracked</a:t>
            </a:r>
          </a:p>
          <a:p>
            <a:pPr marL="801688" lvl="1" indent="-3349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create a file called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.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gitignore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in the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bio_project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'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directory</a:t>
            </a:r>
          </a:p>
          <a:p>
            <a:pPr marL="801688" lvl="1" indent="-33496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add a list of files (one per line) that you want </a:t>
            </a: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Git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 to ignore, for example: 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data/*.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fasta</a:t>
            </a: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Ignore files with .</a:t>
            </a:r>
            <a:r>
              <a:rPr lang="en-US" sz="3600" dirty="0" err="1">
                <a:latin typeface="Courier"/>
                <a:cs typeface="Courier"/>
              </a:rPr>
              <a:t>gitignore</a:t>
            </a:r>
            <a:endParaRPr lang="en-US" sz="3600" dirty="0">
              <a:latin typeface="Courier"/>
              <a:cs typeface="Courie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43168" y="6128180"/>
            <a:ext cx="4264344" cy="757130"/>
            <a:chOff x="2324100" y="4278736"/>
            <a:chExt cx="4264344" cy="757129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H="1">
              <a:off x="2324100" y="4731326"/>
              <a:ext cx="582613" cy="4614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2982911" y="4278736"/>
              <a:ext cx="3605533" cy="757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now we have a "clean" directory with no annoying messages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1471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3" y="1265237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Use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log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to see all of your commits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Viewing your commit history with </a:t>
            </a:r>
            <a:r>
              <a:rPr lang="en-US" sz="3600" dirty="0" err="1">
                <a:latin typeface="Courier"/>
                <a:cs typeface="Courier"/>
              </a:rPr>
              <a:t>git</a:t>
            </a:r>
            <a:r>
              <a:rPr lang="en-US" sz="3600" dirty="0">
                <a:latin typeface="Courier"/>
                <a:cs typeface="Courier"/>
              </a:rPr>
              <a:t> log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112" y="1798637"/>
            <a:ext cx="8997310" cy="55628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log --name-status</a:t>
            </a:r>
          </a:p>
          <a:p>
            <a:r>
              <a:rPr lang="de-DE" sz="1400" dirty="0" err="1">
                <a:solidFill>
                  <a:srgbClr val="9FA01C"/>
                </a:solidFill>
                <a:latin typeface="CourierNewPSMT" charset="0"/>
              </a:rPr>
              <a:t>commit</a:t>
            </a:r>
            <a:r>
              <a:rPr lang="de-DE" sz="1400" dirty="0">
                <a:solidFill>
                  <a:srgbClr val="9FA01C"/>
                </a:solidFill>
                <a:latin typeface="CourierNewPSMT" charset="0"/>
              </a:rPr>
              <a:t> 6f274dbbcd32148a658e3b970e9090d042042bd4</a:t>
            </a:r>
            <a:endParaRPr lang="de-DE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de-DE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de-DE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de-DE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de-DE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de-DE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de-DE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Date: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Tue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Mar 22 11:42:51 2016 +0300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added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project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start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date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M       README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9FA01C"/>
                </a:solidFill>
                <a:latin typeface="CourierNewPSMT" charset="0"/>
              </a:rPr>
              <a:t>commit 28d84f4de818b85c79ca400c5cd96e47e5644b07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Date:   Mon Mar 21 20:43:11 2016 +0300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adding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.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A       .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9FA01C"/>
                </a:solidFill>
                <a:latin typeface="CourierNewPSMT" charset="0"/>
              </a:rPr>
              <a:t>commit 19ad95bfa5e1a0fe356cf0e4fb53eafbde210f6b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Date:   Mon Mar 21 20:34:04 2016 +0300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   initial import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A       README</a:t>
            </a: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A       data/README</a:t>
            </a: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git log --abbrev-commit --pretty=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oneline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-n 3</a:t>
            </a:r>
          </a:p>
          <a:p>
            <a:endParaRPr lang="fr-FR" sz="1400" dirty="0">
              <a:solidFill>
                <a:srgbClr val="F2F2F2"/>
              </a:solidFill>
              <a:latin typeface="CourierNewPSMT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73712" y="1928308"/>
            <a:ext cx="2819400" cy="1089529"/>
            <a:chOff x="2220912" y="4278739"/>
            <a:chExt cx="2819400" cy="1089529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2830511" y="4278739"/>
              <a:ext cx="2209801" cy="10895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SHA-1 checksum provides a unique ID for each commit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3161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17637"/>
            <a:ext cx="9296400" cy="90485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err="1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will become confused if you delete or rename tracked files, so you have to do it </a:t>
            </a:r>
            <a:r>
              <a:rPr lang="en-US" sz="2200" dirty="0" err="1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Git's</a:t>
            </a:r>
            <a:r>
              <a:rPr lang="en-US" sz="2200" dirty="0">
                <a:solidFill>
                  <a:srgbClr val="000000"/>
                </a:solidFill>
                <a:latin typeface="+mn-lt"/>
                <a:ea typeface="Courier" charset="0"/>
                <a:cs typeface="Courier" charset="0"/>
              </a:rPr>
              <a:t> way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Renaming and deleting tracked files</a:t>
            </a:r>
            <a:endParaRPr lang="en-US" sz="36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112" y="2560637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mv README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mv data/README data/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Changes to be committed: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reset HEAD &lt;file&gt;..." to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unstage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renamed:    README -&gt; </a:t>
            </a:r>
            <a:r>
              <a:rPr lang="en-US" sz="1400" dirty="0" err="1">
                <a:solidFill>
                  <a:srgbClr val="2FB41D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renamed:    data/README -&gt; data/</a:t>
            </a:r>
            <a:r>
              <a:rPr lang="en-US" sz="1400" dirty="0" err="1">
                <a:solidFill>
                  <a:srgbClr val="2FB41D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-m "add markdown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to README files"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[main 989d893] add markdown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to README files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2 files changed, 0 insertions(+), 0 deletions(-)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rename README =&gt;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(100%)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rename data/{README =&gt;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} (100%)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to commit, working directory clean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203192850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Retrieving old versions with </a:t>
            </a:r>
            <a:r>
              <a:rPr lang="en-US" sz="4000" dirty="0">
                <a:latin typeface="Courier" charset="0"/>
                <a:ea typeface="Courier" charset="0"/>
                <a:cs typeface="Courier" charset="0"/>
              </a:rPr>
              <a:t>checkout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912" y="187483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You've archived old versions, revert/restore with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checkout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2714129"/>
            <a:ext cx="8997310" cy="35346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log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fr-FR" sz="1400" dirty="0">
                <a:solidFill>
                  <a:srgbClr val="9FA01C"/>
                </a:solidFill>
                <a:latin typeface="CourierNewPSMT" charset="0"/>
              </a:rPr>
              <a:t>commit 25ce9c2844274db2b9973fa42c7ccacd3dc6264e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Author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: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da-DK" sz="1400" dirty="0">
                <a:solidFill>
                  <a:srgbClr val="F2F2F2"/>
                </a:solidFill>
                <a:latin typeface="CourierNewPSMT" charset="0"/>
              </a:rPr>
              <a:t>Date:   Wed Mar 30 12:45:13 2016 -0500</a:t>
            </a:r>
          </a:p>
          <a:p>
            <a:endParaRPr lang="da-DK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da-DK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da-DK" sz="1400" dirty="0" err="1">
                <a:solidFill>
                  <a:srgbClr val="F2F2F2"/>
                </a:solidFill>
                <a:latin typeface="CourierNewPSMT" charset="0"/>
              </a:rPr>
              <a:t>added</a:t>
            </a:r>
            <a:r>
              <a:rPr lang="da-DK" sz="1400" dirty="0">
                <a:solidFill>
                  <a:srgbClr val="F2F2F2"/>
                </a:solidFill>
                <a:latin typeface="CourierNewPSMT" charset="0"/>
              </a:rPr>
              <a:t> data to README</a:t>
            </a:r>
          </a:p>
          <a:p>
            <a:endParaRPr lang="da-DK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9FA01C"/>
                </a:solidFill>
                <a:latin typeface="CourierNewPSMT" charset="0"/>
              </a:rPr>
              <a:t>commit</a:t>
            </a:r>
            <a:r>
              <a:rPr lang="fi-FI" sz="1400" dirty="0">
                <a:solidFill>
                  <a:srgbClr val="9FA01C"/>
                </a:solidFill>
                <a:latin typeface="CourierNewPSMT" charset="0"/>
              </a:rPr>
              <a:t> 989d893a7342a57a225c28895b278eaa436d4553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Author: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&lt;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andy.alverson@gmail.com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&gt;</a:t>
            </a: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Date: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Tue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Mar 22 12:04:25 2016 +0300</a:t>
            </a:r>
          </a:p>
          <a:p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  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add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markdown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to README files</a:t>
            </a:r>
          </a:p>
          <a:p>
            <a:r>
              <a:rPr lang="es-ES_tradnl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s-ES_tradnl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nl-NL" sz="1400" b="1" dirty="0">
                <a:solidFill>
                  <a:srgbClr val="F2F2F2"/>
                </a:solidFill>
                <a:latin typeface="CourierNewPSMT" charset="0"/>
              </a:rPr>
              <a:t>git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checkout</a:t>
            </a:r>
            <a:r>
              <a:rPr lang="nl-NL" sz="1400" b="1" dirty="0">
                <a:solidFill>
                  <a:srgbClr val="F2F2F2"/>
                </a:solidFill>
                <a:latin typeface="CourierNewPSMT" charset="0"/>
              </a:rPr>
              <a:t> 989d893a7342a57a225c28895b278eaa436d4553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nl-NL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cat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The README file for my project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Project started 2016-02-14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  <a:endParaRPr lang="es-ES_tradnl" sz="1400" dirty="0">
              <a:solidFill>
                <a:srgbClr val="F2F2F2"/>
              </a:solidFill>
              <a:latin typeface="CourierNewPS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1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65237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/>
              <a:t>Collaborating with </a:t>
            </a:r>
            <a:r>
              <a:rPr lang="en-US" sz="3600" dirty="0" err="1"/>
              <a:t>Git</a:t>
            </a:r>
            <a:endParaRPr lang="en-US" sz="3600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88482" y="3127374"/>
            <a:ext cx="3903660" cy="1795463"/>
            <a:chOff x="2736850" y="2805906"/>
            <a:chExt cx="3903660" cy="17954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480" y="3153569"/>
              <a:ext cx="1266030" cy="126603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850" y="2805906"/>
              <a:ext cx="1795463" cy="1795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0899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313" y="1616124"/>
            <a:ext cx="8382000" cy="48731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You probably implement some kind of versioning system already</a:t>
            </a:r>
          </a:p>
        </p:txBody>
      </p:sp>
      <p:pic>
        <p:nvPicPr>
          <p:cNvPr id="5" name="Picture 4" descr="lindavia_version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13" y="2713038"/>
            <a:ext cx="6230731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326312" y="3773090"/>
            <a:ext cx="2503488" cy="1080288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Things get particularly messy when you're collaborating.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84391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Clone an existing repository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660089"/>
            <a:ext cx="9296400" cy="90485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46075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200" dirty="0">
                <a:solidFill>
                  <a:srgbClr val="000000"/>
                </a:solidFill>
              </a:rPr>
              <a:t>can clone a repository from anywhere</a:t>
            </a:r>
          </a:p>
          <a:p>
            <a:pPr marL="346075" lvl="1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Ø"/>
            </a:pPr>
            <a:r>
              <a:rPr lang="en-US" sz="2200" dirty="0">
                <a:solidFill>
                  <a:srgbClr val="000000"/>
                </a:solidFill>
              </a:rPr>
              <a:t>most common to clone from a repository hosting service (e.g., </a:t>
            </a:r>
            <a:r>
              <a:rPr lang="en-US" sz="2200" dirty="0" err="1">
                <a:solidFill>
                  <a:srgbClr val="000000"/>
                </a:solidFill>
              </a:rPr>
              <a:t>GitHub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  <a:endParaRPr lang="en-US" sz="22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3" y="2865437"/>
            <a:ext cx="8997310" cy="19147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clone https://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github.com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/lh3/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seqtk.git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Cloning into '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'...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remote: Counting objects: 265,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remote: Total 265 (delta 0), reused 0 (delta 0), pack-reused 265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Receiving objects: 100% (265/265), 128.50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KiB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| 5.00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KiB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/s, done.</a:t>
            </a:r>
          </a:p>
          <a:p>
            <a:r>
              <a:rPr lang="nb-NO" sz="1400" dirty="0" err="1">
                <a:solidFill>
                  <a:srgbClr val="F2F2F2"/>
                </a:solidFill>
                <a:latin typeface="CourierNewPSMT" charset="0"/>
              </a:rPr>
              <a:t>Resolving</a:t>
            </a:r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 deltas: 100% (149/149), done.</a:t>
            </a:r>
          </a:p>
          <a:p>
            <a:r>
              <a:rPr lang="nb-NO" sz="1400" dirty="0" err="1">
                <a:solidFill>
                  <a:srgbClr val="F2F2F2"/>
                </a:solidFill>
                <a:latin typeface="CourierNewPSMT" charset="0"/>
              </a:rPr>
              <a:t>Checking</a:t>
            </a:r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nb-NO" sz="1400" dirty="0" err="1">
                <a:solidFill>
                  <a:srgbClr val="F2F2F2"/>
                </a:solidFill>
                <a:latin typeface="CourierNewPSMT" charset="0"/>
              </a:rPr>
              <a:t>connectivity</a:t>
            </a:r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... done.</a:t>
            </a:r>
          </a:p>
          <a:p>
            <a:endParaRPr lang="nb-NO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nb-NO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</a:p>
        </p:txBody>
      </p:sp>
    </p:spTree>
    <p:extLst>
      <p:ext uri="{BB962C8B-B14F-4D97-AF65-F5344CB8AC3E}">
        <p14:creationId xmlns:p14="http://schemas.microsoft.com/office/powerpoint/2010/main" val="10209912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Clone an existing repository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660089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You've cloned the </a:t>
            </a:r>
            <a:r>
              <a:rPr lang="en-US" sz="2200" dirty="0" err="1">
                <a:solidFill>
                  <a:srgbClr val="000000"/>
                </a:solidFill>
              </a:rPr>
              <a:t>seqtk</a:t>
            </a:r>
            <a:r>
              <a:rPr lang="en-US" sz="2200" dirty="0">
                <a:solidFill>
                  <a:srgbClr val="000000"/>
                </a:solidFill>
              </a:rPr>
              <a:t> repository.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3" y="2408237"/>
            <a:ext cx="8997310" cy="43446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ls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-al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total 304</a:t>
            </a: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16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544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15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510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10:12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13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442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r>
              <a:rPr lang="fi-FI" sz="1400" dirty="0" err="1">
                <a:solidFill>
                  <a:srgbClr val="2FB41D"/>
                </a:solidFill>
                <a:latin typeface="CourierNewPSMT" charset="0"/>
              </a:rPr>
              <a:t>git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 22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.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gitignore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1086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LICENSE</a:t>
            </a: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 303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Makefile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1567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18784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khash.h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8795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kseq.h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10524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ksort.h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4439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kstring.h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15865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ksw.c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2396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ksw.h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2880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kvec.h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50583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seqtk.c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rw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-r--r--   1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 5722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10:13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trimadap.c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seqtk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15872558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Version control with </a:t>
            </a:r>
            <a:r>
              <a:rPr lang="en-US" sz="4400" dirty="0" err="1"/>
              <a:t>Git</a:t>
            </a:r>
            <a:endParaRPr lang="en-US" sz="4400" dirty="0"/>
          </a:p>
        </p:txBody>
      </p:sp>
      <p:pic>
        <p:nvPicPr>
          <p:cNvPr id="5" name="Picture 4" descr="git_workflow_landsca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8602"/>
            <a:ext cx="9601200" cy="1922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11912" y="5151437"/>
            <a:ext cx="3468688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b="1" dirty="0">
                <a:solidFill>
                  <a:schemeClr val="tx1"/>
                </a:solidFill>
                <a:latin typeface="+mn-lt"/>
              </a:rPr>
              <a:t>Remote repository: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a copy of your repository hosted elsewhere</a:t>
            </a:r>
          </a:p>
        </p:txBody>
      </p:sp>
    </p:spTree>
    <p:extLst>
      <p:ext uri="{BB962C8B-B14F-4D97-AF65-F5344CB8AC3E}">
        <p14:creationId xmlns:p14="http://schemas.microsoft.com/office/powerpoint/2010/main" val="40586462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874837"/>
            <a:ext cx="9525000" cy="2749462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 particularly vexing problem for software engineers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many different </a:t>
            </a:r>
            <a:r>
              <a:rPr lang="en-US" sz="2200" i="1" dirty="0">
                <a:solidFill>
                  <a:srgbClr val="000000"/>
                </a:solidFill>
              </a:rPr>
              <a:t>version control systems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is among the most popular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written by Linus Torvalds (the Linux dude)</a:t>
            </a:r>
          </a:p>
          <a:p>
            <a:pPr marL="1028594" lvl="1">
              <a:lnSpc>
                <a:spcPct val="120000"/>
              </a:lnSpc>
              <a:spcAft>
                <a:spcPts val="4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designed to manage thousands of collaborators, all working simultaneously</a:t>
            </a:r>
          </a:p>
        </p:txBody>
      </p:sp>
      <p:pic>
        <p:nvPicPr>
          <p:cNvPr id="5" name="Picture 4" descr="torval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13" y="2103438"/>
            <a:ext cx="1828800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29320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Version control with </a:t>
            </a:r>
            <a:r>
              <a:rPr lang="en-US" sz="4400" dirty="0" err="1"/>
              <a:t>Git</a:t>
            </a:r>
            <a:endParaRPr lang="en-US" sz="4400" dirty="0"/>
          </a:p>
        </p:txBody>
      </p:sp>
      <p:pic>
        <p:nvPicPr>
          <p:cNvPr id="5" name="Picture 4" descr="git_workflow_landscap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8602"/>
            <a:ext cx="9601200" cy="1922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7312" y="5451232"/>
            <a:ext cx="5954713" cy="76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push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send a change to a </a:t>
            </a:r>
            <a:r>
              <a:rPr lang="en-US">
                <a:solidFill>
                  <a:srgbClr val="000000"/>
                </a:solidFill>
              </a:rPr>
              <a:t>shared central repository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pull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en-US" dirty="0">
                <a:solidFill>
                  <a:srgbClr val="000000"/>
                </a:solidFill>
              </a:rPr>
              <a:t> grab a change from a repository</a:t>
            </a:r>
          </a:p>
        </p:txBody>
      </p:sp>
    </p:spTree>
    <p:extLst>
      <p:ext uri="{BB962C8B-B14F-4D97-AF65-F5344CB8AC3E}">
        <p14:creationId xmlns:p14="http://schemas.microsoft.com/office/powerpoint/2010/main" val="1365019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103437"/>
            <a:ext cx="9601200" cy="3099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12" y="579437"/>
            <a:ext cx="9144000" cy="555217"/>
          </a:xfrm>
          <a:prstGeom prst="rect">
            <a:avLst/>
          </a:prstGeom>
          <a:gradFill flip="none" rotWithShape="1">
            <a:gsLst>
              <a:gs pos="0">
                <a:srgbClr val="B19BC9">
                  <a:tint val="66000"/>
                  <a:satMod val="160000"/>
                </a:srgbClr>
              </a:gs>
              <a:gs pos="50000">
                <a:srgbClr val="B19BC9">
                  <a:tint val="44500"/>
                  <a:satMod val="160000"/>
                </a:srgbClr>
              </a:gs>
              <a:gs pos="100000">
                <a:srgbClr val="B19BC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Collaborating through a shared central repository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642" y="6065837"/>
            <a:ext cx="9299341" cy="38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commit log will be a mix of changes made by </a:t>
            </a:r>
            <a:r>
              <a:rPr lang="en-US" sz="2000" dirty="0" err="1">
                <a:solidFill>
                  <a:schemeClr val="tx1"/>
                </a:solidFill>
              </a:rPr>
              <a:t>Heng</a:t>
            </a:r>
            <a:r>
              <a:rPr lang="en-US" sz="2000" dirty="0">
                <a:solidFill>
                  <a:schemeClr val="tx1"/>
                </a:solidFill>
              </a:rPr>
              <a:t> Li and other contributors</a:t>
            </a:r>
          </a:p>
        </p:txBody>
      </p:sp>
    </p:spTree>
    <p:extLst>
      <p:ext uri="{BB962C8B-B14F-4D97-AF65-F5344CB8AC3E}">
        <p14:creationId xmlns:p14="http://schemas.microsoft.com/office/powerpoint/2010/main" val="137120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an account on </a:t>
            </a:r>
            <a:r>
              <a:rPr lang="en-US" sz="4400" dirty="0" err="1"/>
              <a:t>Github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20" y="1570037"/>
            <a:ext cx="7415784" cy="54881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8912" y="2179637"/>
            <a:ext cx="2069797" cy="352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github.com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8017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Explore your account settings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28" y="1417637"/>
            <a:ext cx="8202168" cy="54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19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 new repository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41" y="1493837"/>
            <a:ext cx="6711696" cy="548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20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 new repository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34" y="1417637"/>
            <a:ext cx="8193024" cy="548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01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Create a new repository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2" y="1646237"/>
            <a:ext cx="7315200" cy="52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74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with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remote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5912" y="2714129"/>
            <a:ext cx="952500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remote add origin https://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github.com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bio_project.git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git push -u origin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Counting objects: 17,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Delta compression using up to 8 threads.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Compressing objects: 100% (12/12),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Writing objects: 100% (17/17), 1.57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KiB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| 0 bytes/s, done.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Total 17 (delta 2), reused 0 (delta 0)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 https://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github.com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andrewalverson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bio_project.git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* [new branch]      main -&gt;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Branch main set up to track remote branch main from origin.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</p:spTree>
    <p:extLst>
      <p:ext uri="{BB962C8B-B14F-4D97-AF65-F5344CB8AC3E}">
        <p14:creationId xmlns:p14="http://schemas.microsoft.com/office/powerpoint/2010/main" val="568961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2" y="427037"/>
            <a:ext cx="3363911" cy="266700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Authentication with a personal access token (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Link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) </a:t>
            </a:r>
            <a:endParaRPr lang="en-US" sz="3600" dirty="0">
              <a:latin typeface="Calibri Light" panose="020F0302020204030204" pitchFamily="34" charset="0"/>
              <a:ea typeface="Courier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1A2D88-4E7D-06D0-36F8-170FD37A7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14" y="427037"/>
            <a:ext cx="4876800" cy="684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7193F3-7985-BEB6-9538-DB476D0DB344}"/>
              </a:ext>
            </a:extLst>
          </p:cNvPr>
          <p:cNvSpPr txBox="1"/>
          <p:nvPr/>
        </p:nvSpPr>
        <p:spPr>
          <a:xfrm>
            <a:off x="620712" y="3551237"/>
            <a:ext cx="2911374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 classic token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Select all the permissions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 will be your password</a:t>
            </a:r>
          </a:p>
        </p:txBody>
      </p:sp>
    </p:spTree>
    <p:extLst>
      <p:ext uri="{BB962C8B-B14F-4D97-AF65-F5344CB8AC3E}">
        <p14:creationId xmlns:p14="http://schemas.microsoft.com/office/powerpoint/2010/main" val="2497124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646237"/>
            <a:ext cx="9448799" cy="509985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Experiment with your project without risk of messing up the main, working main branch</a:t>
            </a:r>
          </a:p>
          <a:p>
            <a:pPr marL="342900" lvl="1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 major new feature without affecting the current working version</a:t>
            </a:r>
          </a:p>
          <a:p>
            <a:pPr marL="1328738" lvl="2" indent="-414338">
              <a:lnSpc>
                <a:spcPct val="120000"/>
              </a:lnSpc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 may find that adding the new feature required more work than anticipated </a:t>
            </a:r>
          </a:p>
          <a:p>
            <a:pPr marL="1328738" lvl="2" indent="-414338">
              <a:lnSpc>
                <a:spcPct val="120000"/>
              </a:lnSpc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abandon the effort and revert to unscathed working version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Once the major change is complete, merge with the main, incorporating it into the working production version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Collaborators can work on their own separate branches and individually merge them onto the main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It's all done virtually, i.e., without copying everything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78512" y="7169672"/>
            <a:ext cx="4003833" cy="265899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Vince Buffalo (2015). Bioinformatics Data Skills. O'Reilly Media</a:t>
            </a:r>
          </a:p>
        </p:txBody>
      </p:sp>
    </p:spTree>
    <p:extLst>
      <p:ext uri="{BB962C8B-B14F-4D97-AF65-F5344CB8AC3E}">
        <p14:creationId xmlns:p14="http://schemas.microsoft.com/office/powerpoint/2010/main" val="1972665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Version control with </a:t>
            </a:r>
            <a:r>
              <a:rPr lang="en-US" sz="4000" dirty="0" err="1"/>
              <a:t>Git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15913" y="1646238"/>
            <a:ext cx="9296400" cy="4814651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allows you to keep snapshots of your project.</a:t>
            </a:r>
          </a:p>
          <a:p>
            <a:pPr marL="1085738" lvl="1" indent="-34286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easily trace the origins of bugs and rollback changes</a:t>
            </a:r>
          </a:p>
          <a:p>
            <a:pPr marL="1085738" lvl="1" indent="-34286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easily trace the evolution of your code</a:t>
            </a:r>
          </a:p>
          <a:p>
            <a:pPr marL="1085738" lvl="1" indent="-34286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Lucida Grande"/>
              <a:buChar char="–"/>
            </a:pPr>
            <a:r>
              <a:rPr lang="en-US" sz="2200" dirty="0">
                <a:solidFill>
                  <a:srgbClr val="000000"/>
                </a:solidFill>
              </a:rPr>
              <a:t>easily document your code – important for reproducibility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helps you keep track of important changes to code.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helps you keep software organized and available after people leave your lab.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 err="1">
                <a:solidFill>
                  <a:srgbClr val="000000"/>
                </a:solidFill>
              </a:rPr>
              <a:t>Git</a:t>
            </a:r>
            <a:r>
              <a:rPr lang="en-US" sz="2200" dirty="0">
                <a:solidFill>
                  <a:srgbClr val="000000"/>
                </a:solidFill>
              </a:rPr>
              <a:t> allows you to share your code with others.</a:t>
            </a:r>
          </a:p>
          <a:p>
            <a:pPr marL="457152" indent="-457152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Git is widely used in the data science community.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633044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579437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Working with branches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058586-496D-4B36-554D-DCACF8CC863B}"/>
              </a:ext>
            </a:extLst>
          </p:cNvPr>
          <p:cNvGrpSpPr/>
          <p:nvPr/>
        </p:nvGrpSpPr>
        <p:grpSpPr>
          <a:xfrm>
            <a:off x="853246" y="2960687"/>
            <a:ext cx="8374132" cy="1809750"/>
            <a:chOff x="1001712" y="2960687"/>
            <a:chExt cx="8374132" cy="180975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8F9CF342-5B3D-6750-23A7-60260EA73B84}"/>
                </a:ext>
              </a:extLst>
            </p:cNvPr>
            <p:cNvSpPr/>
            <p:nvPr/>
          </p:nvSpPr>
          <p:spPr>
            <a:xfrm>
              <a:off x="1001712" y="3074987"/>
              <a:ext cx="1524000" cy="3810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Main</a:t>
              </a:r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BE2FEE8A-9433-8A2F-712D-D85476C18C47}"/>
                </a:ext>
              </a:extLst>
            </p:cNvPr>
            <p:cNvSpPr/>
            <p:nvPr/>
          </p:nvSpPr>
          <p:spPr>
            <a:xfrm>
              <a:off x="1001712" y="4275137"/>
              <a:ext cx="1524000" cy="3810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Develop</a:t>
              </a:r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0B2118-119E-FFD3-AE83-795E04DB4C4F}"/>
                </a:ext>
              </a:extLst>
            </p:cNvPr>
            <p:cNvSpPr/>
            <p:nvPr/>
          </p:nvSpPr>
          <p:spPr>
            <a:xfrm>
              <a:off x="3211512" y="2960687"/>
              <a:ext cx="609600" cy="6096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v0.1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99B805-B372-B5E9-2FEF-E09AB015083A}"/>
                </a:ext>
              </a:extLst>
            </p:cNvPr>
            <p:cNvSpPr/>
            <p:nvPr/>
          </p:nvSpPr>
          <p:spPr>
            <a:xfrm>
              <a:off x="4240212" y="2960687"/>
              <a:ext cx="609600" cy="6096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v0.2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ADA539-89E5-618B-2CA7-E9ABCFBF5F90}"/>
                </a:ext>
              </a:extLst>
            </p:cNvPr>
            <p:cNvSpPr/>
            <p:nvPr/>
          </p:nvSpPr>
          <p:spPr>
            <a:xfrm>
              <a:off x="4684712" y="4160837"/>
              <a:ext cx="609600" cy="609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8C6288A-E9D9-62CF-73E2-8D5A6953E75E}"/>
                </a:ext>
              </a:extLst>
            </p:cNvPr>
            <p:cNvSpPr/>
            <p:nvPr/>
          </p:nvSpPr>
          <p:spPr>
            <a:xfrm>
              <a:off x="3668712" y="4160837"/>
              <a:ext cx="609600" cy="609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101D56-FF1E-638D-2C12-141AB27E78DF}"/>
                </a:ext>
              </a:extLst>
            </p:cNvPr>
            <p:cNvSpPr/>
            <p:nvPr/>
          </p:nvSpPr>
          <p:spPr>
            <a:xfrm>
              <a:off x="6005512" y="4160837"/>
              <a:ext cx="609600" cy="609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D83C422-E5B3-F27A-1F93-8C0E16AF3393}"/>
                </a:ext>
              </a:extLst>
            </p:cNvPr>
            <p:cNvSpPr/>
            <p:nvPr/>
          </p:nvSpPr>
          <p:spPr>
            <a:xfrm>
              <a:off x="7402512" y="4160837"/>
              <a:ext cx="609600" cy="609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2F5F4B5-8E20-AB4C-5930-0FF06FAE2BE5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12" y="3265487"/>
              <a:ext cx="685800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B1036D-8C1E-B1D5-5DAB-65E03700C965}"/>
                </a:ext>
              </a:extLst>
            </p:cNvPr>
            <p:cNvCxnSpPr>
              <a:cxnSpLocks/>
            </p:cNvCxnSpPr>
            <p:nvPr/>
          </p:nvCxnSpPr>
          <p:spPr>
            <a:xfrm>
              <a:off x="2525712" y="4465637"/>
              <a:ext cx="1143000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0EC11E-6252-0E7F-23BC-2766F646F83B}"/>
                </a:ext>
              </a:extLst>
            </p:cNvPr>
            <p:cNvCxnSpPr>
              <a:cxnSpLocks/>
            </p:cNvCxnSpPr>
            <p:nvPr/>
          </p:nvCxnSpPr>
          <p:spPr>
            <a:xfrm>
              <a:off x="3897312" y="3265487"/>
              <a:ext cx="304800" cy="0"/>
            </a:xfrm>
            <a:prstGeom prst="straightConnector1">
              <a:avLst/>
            </a:prstGeom>
            <a:ln w="34925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1D6A4EA-2149-30AF-C293-516A5152F3CC}"/>
                </a:ext>
              </a:extLst>
            </p:cNvPr>
            <p:cNvCxnSpPr>
              <a:cxnSpLocks/>
            </p:cNvCxnSpPr>
            <p:nvPr/>
          </p:nvCxnSpPr>
          <p:spPr>
            <a:xfrm>
              <a:off x="4329112" y="4465637"/>
              <a:ext cx="304800" cy="0"/>
            </a:xfrm>
            <a:prstGeom prst="straightConnector1">
              <a:avLst/>
            </a:prstGeom>
            <a:ln w="34925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E8BAB9C-9956-F5FD-7F36-1895A41D5E5B}"/>
                </a:ext>
              </a:extLst>
            </p:cNvPr>
            <p:cNvCxnSpPr>
              <a:cxnSpLocks/>
            </p:cNvCxnSpPr>
            <p:nvPr/>
          </p:nvCxnSpPr>
          <p:spPr>
            <a:xfrm>
              <a:off x="5345112" y="4465637"/>
              <a:ext cx="609600" cy="0"/>
            </a:xfrm>
            <a:prstGeom prst="straightConnector1">
              <a:avLst/>
            </a:prstGeom>
            <a:ln w="34925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BF2D24-3D42-9DF8-8B88-5D600AA7D814}"/>
                </a:ext>
              </a:extLst>
            </p:cNvPr>
            <p:cNvCxnSpPr>
              <a:cxnSpLocks/>
            </p:cNvCxnSpPr>
            <p:nvPr/>
          </p:nvCxnSpPr>
          <p:spPr>
            <a:xfrm>
              <a:off x="6665912" y="4465637"/>
              <a:ext cx="685800" cy="0"/>
            </a:xfrm>
            <a:prstGeom prst="straightConnector1">
              <a:avLst/>
            </a:prstGeom>
            <a:ln w="34925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84B83E-79DA-A2DA-2A13-2DA02A553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7312" y="3636962"/>
              <a:ext cx="0" cy="457200"/>
            </a:xfrm>
            <a:prstGeom prst="straightConnector1">
              <a:avLst/>
            </a:prstGeom>
            <a:ln w="34925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11216A-3047-453A-D99B-F08DC6A89E68}"/>
                </a:ext>
              </a:extLst>
            </p:cNvPr>
            <p:cNvSpPr/>
            <p:nvPr/>
          </p:nvSpPr>
          <p:spPr>
            <a:xfrm>
              <a:off x="7402512" y="2960687"/>
              <a:ext cx="609600" cy="6096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 Light" panose="020F0302020204030204" pitchFamily="34" charset="0"/>
                  <a:cs typeface="Calibri Light" panose="020F0302020204030204" pitchFamily="34" charset="0"/>
                </a:rPr>
                <a:t>v1.0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EAE90A-F6B0-E046-261A-4CE49C0C4EE6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0" y="3265487"/>
              <a:ext cx="2449512" cy="0"/>
            </a:xfrm>
            <a:prstGeom prst="straightConnector1">
              <a:avLst/>
            </a:prstGeom>
            <a:ln w="34925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724501-C3ED-85D0-1AD4-737340248864}"/>
                </a:ext>
              </a:extLst>
            </p:cNvPr>
            <p:cNvSpPr txBox="1"/>
            <p:nvPr/>
          </p:nvSpPr>
          <p:spPr>
            <a:xfrm>
              <a:off x="6205722" y="3702409"/>
              <a:ext cx="1425390" cy="35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git merge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D1A56E-A219-E446-DAE0-42EEDA6F08DB}"/>
                </a:ext>
              </a:extLst>
            </p:cNvPr>
            <p:cNvSpPr txBox="1"/>
            <p:nvPr/>
          </p:nvSpPr>
          <p:spPr>
            <a:xfrm>
              <a:off x="8088312" y="3570287"/>
              <a:ext cx="1287532" cy="617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merge is</a:t>
              </a:r>
            </a:p>
            <a:p>
              <a:r>
                <a:rPr lang="en-US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 commit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47B63D-3DDF-8CDD-ED86-5834994967E6}"/>
                </a:ext>
              </a:extLst>
            </p:cNvPr>
            <p:cNvCxnSpPr>
              <a:cxnSpLocks/>
            </p:cNvCxnSpPr>
            <p:nvPr/>
          </p:nvCxnSpPr>
          <p:spPr>
            <a:xfrm>
              <a:off x="8088312" y="3265487"/>
              <a:ext cx="609600" cy="0"/>
            </a:xfrm>
            <a:prstGeom prst="straightConnector1">
              <a:avLst/>
            </a:prstGeom>
            <a:ln w="34925">
              <a:solidFill>
                <a:schemeClr val="bg1">
                  <a:lumMod val="50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87483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Create, then switch to, a new branch called </a:t>
            </a:r>
            <a:r>
              <a:rPr lang="en-US" sz="2200" i="1" dirty="0">
                <a:solidFill>
                  <a:srgbClr val="000000"/>
                </a:solidFill>
              </a:rPr>
              <a:t>readme-changes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2" y="2560637"/>
            <a:ext cx="899731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 readme-changes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* 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main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readme-changes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checkout readme-changes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M	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Switched to branch 'readme-changes'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* 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readme-changes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5912" y="549104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Now edit </a:t>
            </a:r>
            <a:r>
              <a:rPr lang="en-US" sz="2200" dirty="0" err="1">
                <a:solidFill>
                  <a:srgbClr val="000000"/>
                </a:solidFill>
              </a:rPr>
              <a:t>README.md</a:t>
            </a:r>
            <a:r>
              <a:rPr lang="en-US" sz="2200" dirty="0">
                <a:solidFill>
                  <a:srgbClr val="000000"/>
                </a:solidFill>
              </a:rPr>
              <a:t> on the </a:t>
            </a:r>
            <a:r>
              <a:rPr lang="en-US" sz="2200" i="1" dirty="0">
                <a:solidFill>
                  <a:srgbClr val="000000"/>
                </a:solidFill>
              </a:rPr>
              <a:t>readme-changes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</p:txBody>
      </p:sp>
    </p:spTree>
    <p:extLst>
      <p:ext uri="{BB962C8B-B14F-4D97-AF65-F5344CB8AC3E}">
        <p14:creationId xmlns:p14="http://schemas.microsoft.com/office/powerpoint/2010/main" val="475290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874837"/>
            <a:ext cx="9448799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Make and commit edits on the </a:t>
            </a:r>
            <a:r>
              <a:rPr lang="en-US" sz="2200" i="1" dirty="0">
                <a:solidFill>
                  <a:srgbClr val="000000"/>
                </a:solidFill>
              </a:rPr>
              <a:t>readme-changes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2" y="2560637"/>
            <a:ext cx="899731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nano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commit -m "added data to README"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[readme-changes 25ce9c2] added data to README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1 file changed, 4 insertions(+)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log --abbrev-commit --pretty=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oneline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-n 3</a:t>
            </a:r>
          </a:p>
          <a:p>
            <a:r>
              <a:rPr lang="en-US" sz="1400" dirty="0">
                <a:solidFill>
                  <a:srgbClr val="9FA01C"/>
                </a:solidFill>
                <a:latin typeface="CourierNewPSMT" charset="0"/>
              </a:rPr>
              <a:t>25ce9c2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added data to README</a:t>
            </a:r>
          </a:p>
          <a:p>
            <a:r>
              <a:rPr lang="en-US" sz="1400" dirty="0">
                <a:solidFill>
                  <a:srgbClr val="9FA01C"/>
                </a:solidFill>
                <a:latin typeface="CourierNewPSMT" charset="0"/>
              </a:rPr>
              <a:t>989d893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markdown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extenstion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to README files</a:t>
            </a:r>
          </a:p>
          <a:p>
            <a:r>
              <a:rPr lang="en-US" sz="1400" dirty="0">
                <a:solidFill>
                  <a:srgbClr val="9FA01C"/>
                </a:solidFill>
                <a:latin typeface="CourierNewPSMT" charset="0"/>
              </a:rPr>
              <a:t>6f274db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added project start date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</p:spTree>
    <p:extLst>
      <p:ext uri="{BB962C8B-B14F-4D97-AF65-F5344CB8AC3E}">
        <p14:creationId xmlns:p14="http://schemas.microsoft.com/office/powerpoint/2010/main" val="1577560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8" cy="1260475"/>
          </a:xfrm>
          <a:ln/>
        </p:spPr>
        <p:txBody>
          <a:bodyPr/>
          <a:lstStyle/>
          <a:p>
            <a:pPr>
              <a:tabLst>
                <a:tab pos="0" algn="l"/>
                <a:tab pos="457152" algn="l"/>
                <a:tab pos="914305" algn="l"/>
                <a:tab pos="1371457" algn="l"/>
                <a:tab pos="1828610" algn="l"/>
                <a:tab pos="2285763" algn="l"/>
                <a:tab pos="2742916" algn="l"/>
                <a:tab pos="3200068" algn="l"/>
                <a:tab pos="3657221" algn="l"/>
                <a:tab pos="4114373" algn="l"/>
                <a:tab pos="4571526" algn="l"/>
                <a:tab pos="5028678" algn="l"/>
                <a:tab pos="5485831" algn="l"/>
                <a:tab pos="5942984" algn="l"/>
                <a:tab pos="6400137" algn="l"/>
                <a:tab pos="6857289" algn="l"/>
                <a:tab pos="7314442" algn="l"/>
                <a:tab pos="7771594" algn="l"/>
                <a:tab pos="8228747" algn="l"/>
                <a:tab pos="8685899" algn="l"/>
                <a:tab pos="9143052" algn="l"/>
              </a:tabLst>
            </a:pPr>
            <a:r>
              <a:rPr lang="en-US" dirty="0"/>
              <a:t>Working with branches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912" y="1874837"/>
            <a:ext cx="9448799" cy="1362416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Merge edits on the </a:t>
            </a:r>
            <a:r>
              <a:rPr lang="en-US" sz="2200" i="1" dirty="0">
                <a:solidFill>
                  <a:srgbClr val="000000"/>
                </a:solidFill>
              </a:rPr>
              <a:t>readme-changes </a:t>
            </a:r>
            <a:r>
              <a:rPr lang="en-US" sz="2200" dirty="0">
                <a:solidFill>
                  <a:srgbClr val="000000"/>
                </a:solidFill>
              </a:rPr>
              <a:t>branch to the </a:t>
            </a:r>
            <a:r>
              <a:rPr lang="en-US" sz="2200" i="1" dirty="0">
                <a:solidFill>
                  <a:srgbClr val="000000"/>
                </a:solidFill>
              </a:rPr>
              <a:t>main </a:t>
            </a:r>
            <a:r>
              <a:rPr lang="en-US" sz="2200" dirty="0">
                <a:solidFill>
                  <a:srgbClr val="000000"/>
                </a:solidFill>
              </a:rPr>
              <a:t>branch</a:t>
            </a:r>
          </a:p>
          <a:p>
            <a:pPr marL="1165225" indent="-4572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switch to the branch you want to merge onto</a:t>
            </a:r>
          </a:p>
          <a:p>
            <a:pPr marL="1165225" indent="-45720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merge 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912" y="3517499"/>
            <a:ext cx="8997310" cy="23197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branch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* </a:t>
            </a:r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readme-changes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git checkout main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Switched to branch 'main'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merge readme-changes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Updating 989d893..25ce9c2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Fast-forward</a:t>
            </a:r>
          </a:p>
          <a:p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| 4 </a:t>
            </a:r>
            <a:r>
              <a:rPr lang="nl-NL" sz="1400" dirty="0">
                <a:solidFill>
                  <a:srgbClr val="2FB41D"/>
                </a:solidFill>
                <a:latin typeface="CourierNewPSMT" charset="0"/>
              </a:rPr>
              <a:t>++++</a:t>
            </a:r>
            <a:endParaRPr lang="nl-NL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1 file </a:t>
            </a:r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changed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, 4 </a:t>
            </a:r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insertions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(+)</a:t>
            </a:r>
          </a:p>
          <a:p>
            <a:r>
              <a:rPr lang="nl-NL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nl-NL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cat</a:t>
            </a:r>
            <a:r>
              <a:rPr lang="nl-NL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nl-NL" sz="1400" b="1" dirty="0" err="1">
                <a:solidFill>
                  <a:srgbClr val="F2F2F2"/>
                </a:solidFill>
                <a:latin typeface="CourierNewPSMT" charset="0"/>
              </a:rPr>
              <a:t>README.md</a:t>
            </a:r>
            <a:endParaRPr lang="nl-NL" sz="1400" b="1" dirty="0">
              <a:solidFill>
                <a:srgbClr val="F2F2F2"/>
              </a:solidFill>
              <a:latin typeface="CourierNewPS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49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1181-C812-124B-963B-878D5E1A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31" y="3149864"/>
            <a:ext cx="9072563" cy="1259946"/>
          </a:xfrm>
        </p:spPr>
        <p:txBody>
          <a:bodyPr/>
          <a:lstStyle/>
          <a:p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25643206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2112" y="2701156"/>
            <a:ext cx="8997310" cy="21172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echo "Project started 2016-02-14" &gt;&gt;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diff</a:t>
            </a:r>
          </a:p>
          <a:p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diff --</a:t>
            </a:r>
            <a:r>
              <a:rPr lang="en-US" sz="1400" b="1" dirty="0" err="1">
                <a:solidFill>
                  <a:srgbClr val="FFFFFF"/>
                </a:solidFill>
                <a:latin typeface="CourierNewPS-BoldMT" charset="0"/>
              </a:rPr>
              <a:t>git</a:t>
            </a:r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 a/README b/README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index 551a348..7992ba1 100644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--- a/README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+++ b/README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2EAEBB"/>
                </a:solidFill>
                <a:latin typeface="CourierNewPSMT" charset="0"/>
              </a:rPr>
              <a:t>@@ -1 +1,2 @@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The README file for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my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project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+Project started 2016-02-14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417637"/>
            <a:ext cx="9296400" cy="1163387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Use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sz="2200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diff </a:t>
            </a:r>
            <a:r>
              <a:rPr lang="en-US" sz="2200" dirty="0">
                <a:solidFill>
                  <a:srgbClr val="000000"/>
                </a:solidFill>
              </a:rPr>
              <a:t>to view file changes</a:t>
            </a:r>
          </a:p>
          <a:p>
            <a:pPr marL="522288" lvl="1" indent="-2428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show difference between file in your working directory to what's been staged</a:t>
            </a:r>
          </a:p>
          <a:p>
            <a:pPr marL="522288" lvl="1" indent="-24288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if nothing's staged, show difference between last commit and current version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6112" y="3627437"/>
            <a:ext cx="255198" cy="23698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40112" y="4389437"/>
            <a:ext cx="255198" cy="23698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>
                <a:solidFill>
                  <a:schemeClr val="tx1"/>
                </a:solidFill>
              </a:rPr>
              <a:t>Compare files with </a:t>
            </a:r>
            <a:r>
              <a:rPr lang="en-US" sz="3600" dirty="0" err="1">
                <a:solidFill>
                  <a:schemeClr val="tx1"/>
                </a:solidFill>
                <a:latin typeface="Courier"/>
                <a:cs typeface="Courier"/>
              </a:rPr>
              <a:t>git</a:t>
            </a:r>
            <a:r>
              <a:rPr lang="en-US" sz="3600" dirty="0">
                <a:solidFill>
                  <a:schemeClr val="tx1"/>
                </a:solidFill>
                <a:latin typeface="Courier"/>
                <a:cs typeface="Courier"/>
              </a:rPr>
              <a:t> diff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750" y="5276850"/>
            <a:ext cx="8057462" cy="1654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4013" indent="-336550">
              <a:buAutoNum type="arabicPeriod"/>
            </a:pPr>
            <a:r>
              <a:rPr lang="en-US" dirty="0">
                <a:solidFill>
                  <a:schemeClr val="tx1"/>
                </a:solidFill>
                <a:cs typeface="Courier"/>
              </a:rPr>
              <a:t>Two file versions (a and b): '---' = original version, '+++' = modified version</a:t>
            </a:r>
          </a:p>
          <a:p>
            <a:pPr marL="354013" indent="-336550">
              <a:buAutoNum type="arabicPeriod"/>
            </a:pPr>
            <a:r>
              <a:rPr lang="en-US" dirty="0">
                <a:solidFill>
                  <a:schemeClr val="tx1"/>
                </a:solidFill>
                <a:cs typeface="Courier"/>
              </a:rPr>
              <a:t>The actual change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leading space: nothing changed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leading '+': added line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leading '-': deleted line</a:t>
            </a:r>
          </a:p>
          <a:p>
            <a:pPr marL="914400" lvl="1" indent="-3365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  <a:cs typeface="Courier"/>
              </a:rPr>
              <a:t>changed lines are shown as deleted, then added</a:t>
            </a:r>
          </a:p>
        </p:txBody>
      </p:sp>
    </p:spTree>
    <p:extLst>
      <p:ext uri="{BB962C8B-B14F-4D97-AF65-F5344CB8AC3E}">
        <p14:creationId xmlns:p14="http://schemas.microsoft.com/office/powerpoint/2010/main" val="196422220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112" y="1678713"/>
            <a:ext cx="9296400" cy="42472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ourier"/>
                <a:cs typeface="Courier"/>
              </a:rPr>
              <a:t>What's the result? Why?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600" dirty="0">
                <a:solidFill>
                  <a:schemeClr val="tx1"/>
                </a:solidFill>
              </a:rPr>
              <a:t>Compare files with </a:t>
            </a:r>
            <a:r>
              <a:rPr lang="en-US" sz="3600" dirty="0" err="1">
                <a:solidFill>
                  <a:schemeClr val="tx1"/>
                </a:solidFill>
                <a:latin typeface="Courier"/>
                <a:cs typeface="Courier"/>
              </a:rPr>
              <a:t>git</a:t>
            </a:r>
            <a:r>
              <a:rPr lang="en-US" sz="3600" dirty="0">
                <a:solidFill>
                  <a:schemeClr val="tx1"/>
                </a:solidFill>
                <a:latin typeface="Courier"/>
                <a:cs typeface="Courier"/>
              </a:rPr>
              <a:t> diff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112" y="2255837"/>
            <a:ext cx="8997310" cy="4973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add README 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diff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112" y="3475037"/>
            <a:ext cx="8997310" cy="191475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diff --staged</a:t>
            </a:r>
          </a:p>
          <a:p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diff --</a:t>
            </a:r>
            <a:r>
              <a:rPr lang="en-US" sz="1400" b="1" dirty="0" err="1">
                <a:solidFill>
                  <a:srgbClr val="FFFFFF"/>
                </a:solidFill>
                <a:latin typeface="CourierNewPS-BoldMT" charset="0"/>
              </a:rPr>
              <a:t>git</a:t>
            </a:r>
            <a:r>
              <a:rPr lang="en-US" sz="1400" b="1" dirty="0">
                <a:solidFill>
                  <a:srgbClr val="FFFFFF"/>
                </a:solidFill>
                <a:latin typeface="CourierNewPS-BoldMT" charset="0"/>
              </a:rPr>
              <a:t> a/README b/README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index 551a348..7992ba1 100644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--- a/README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b="1" dirty="0">
                <a:solidFill>
                  <a:srgbClr val="FFFFFF"/>
                </a:solidFill>
                <a:latin typeface="CourierNewPS-BoldMT" charset="0"/>
              </a:rPr>
              <a:t>+++ b/README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2EAEBB"/>
                </a:solidFill>
                <a:latin typeface="CourierNewPSMT" charset="0"/>
              </a:rPr>
              <a:t>@@ -1 +1,2 @@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The README file for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my</a:t>
            </a:r>
            <a:r>
              <a:rPr lang="fr-FR" sz="1400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fr-FR" sz="1400" dirty="0" err="1">
                <a:solidFill>
                  <a:srgbClr val="F2F2F2"/>
                </a:solidFill>
                <a:latin typeface="CourierNewPSMT" charset="0"/>
              </a:rPr>
              <a:t>project</a:t>
            </a:r>
            <a:endParaRPr lang="fr-FR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2FB41D"/>
                </a:solidFill>
                <a:latin typeface="CourierNewPSMT" charset="0"/>
              </a:rPr>
              <a:t>+Project started 2016-02-14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EC6A8-BE88-DC4B-AD02-71FF70565A21}"/>
              </a:ext>
            </a:extLst>
          </p:cNvPr>
          <p:cNvSpPr txBox="1"/>
          <p:nvPr/>
        </p:nvSpPr>
        <p:spPr>
          <a:xfrm>
            <a:off x="392112" y="5684837"/>
            <a:ext cx="8997311" cy="1133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By default, </a:t>
            </a:r>
            <a:r>
              <a:rPr lang="en-US" dirty="0" err="1">
                <a:solidFill>
                  <a:srgbClr val="0A32FF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rgbClr val="0A32FF"/>
                </a:solidFill>
                <a:latin typeface="Courier" pitchFamily="2" charset="0"/>
              </a:rPr>
              <a:t> diff </a:t>
            </a:r>
            <a:r>
              <a:rPr lang="en-US" dirty="0">
                <a:solidFill>
                  <a:schemeClr val="tx1"/>
                </a:solidFill>
              </a:rPr>
              <a:t>shows the difference between files in your </a:t>
            </a:r>
            <a:r>
              <a:rPr lang="en-US" dirty="0" err="1">
                <a:solidFill>
                  <a:schemeClr val="tx1"/>
                </a:solidFill>
              </a:rPr>
              <a:t>wd</a:t>
            </a:r>
            <a:r>
              <a:rPr lang="en-US" dirty="0">
                <a:solidFill>
                  <a:schemeClr val="tx1"/>
                </a:solidFill>
              </a:rPr>
              <a:t> and what’s been staged.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If changes haven’t been staged, </a:t>
            </a:r>
            <a:r>
              <a:rPr lang="en-US" dirty="0" err="1">
                <a:solidFill>
                  <a:srgbClr val="0A32FF"/>
                </a:solidFill>
                <a:latin typeface="Courier" pitchFamily="2" charset="0"/>
              </a:rPr>
              <a:t>git</a:t>
            </a:r>
            <a:r>
              <a:rPr lang="en-US" dirty="0">
                <a:solidFill>
                  <a:srgbClr val="0A32FF"/>
                </a:solidFill>
                <a:latin typeface="Courier" pitchFamily="2" charset="0"/>
              </a:rPr>
              <a:t> diff </a:t>
            </a:r>
            <a:r>
              <a:rPr lang="en-US" dirty="0">
                <a:solidFill>
                  <a:schemeClr val="tx1"/>
                </a:solidFill>
              </a:rPr>
              <a:t>shows the difference between your last commit and the current version</a:t>
            </a:r>
          </a:p>
        </p:txBody>
      </p:sp>
    </p:spTree>
    <p:extLst>
      <p:ext uri="{BB962C8B-B14F-4D97-AF65-F5344CB8AC3E}">
        <p14:creationId xmlns:p14="http://schemas.microsoft.com/office/powerpoint/2010/main" val="19074331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301626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>
                <a:solidFill>
                  <a:schemeClr val="tx1"/>
                </a:solidFill>
              </a:rPr>
              <a:t>Distributed version control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8312" y="2332037"/>
            <a:ext cx="5486400" cy="3356659"/>
            <a:chOff x="504825" y="2179638"/>
            <a:chExt cx="5486400" cy="335665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25" y="2179638"/>
              <a:ext cx="5486400" cy="33566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04825" y="5151437"/>
              <a:ext cx="2601994" cy="22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tx1"/>
                  </a:solidFill>
                </a:rPr>
                <a:t>http://</a:t>
              </a:r>
              <a:r>
                <a:rPr lang="en-US" sz="900" dirty="0" err="1">
                  <a:solidFill>
                    <a:schemeClr val="tx1"/>
                  </a:solidFill>
                </a:rPr>
                <a:t>www.infoq.com</a:t>
              </a:r>
              <a:r>
                <a:rPr lang="en-US" sz="900" dirty="0">
                  <a:solidFill>
                    <a:schemeClr val="tx1"/>
                  </a:solidFill>
                </a:rPr>
                <a:t>/articles/DVCS-Enterprise/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219824" y="2332037"/>
            <a:ext cx="3621088" cy="292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000000"/>
                </a:solidFill>
              </a:rPr>
              <a:t>In a </a:t>
            </a:r>
            <a:r>
              <a:rPr lang="en-US" b="1" dirty="0">
                <a:solidFill>
                  <a:srgbClr val="000000"/>
                </a:solidFill>
              </a:rPr>
              <a:t>distributed</a:t>
            </a:r>
            <a:r>
              <a:rPr lang="en-US" dirty="0">
                <a:solidFill>
                  <a:srgbClr val="000000"/>
                </a:solidFill>
              </a:rPr>
              <a:t> model, every developer has her own repo.</a:t>
            </a:r>
          </a:p>
          <a:p>
            <a:pPr marL="514350" lvl="1" indent="-231775"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dirty="0">
                <a:solidFill>
                  <a:srgbClr val="000000"/>
                </a:solidFill>
              </a:rPr>
              <a:t>Jill's changes live in </a:t>
            </a:r>
            <a:r>
              <a:rPr lang="en-US" b="1" dirty="0">
                <a:solidFill>
                  <a:srgbClr val="000000"/>
                </a:solidFill>
              </a:rPr>
              <a:t>her local repo</a:t>
            </a:r>
            <a:r>
              <a:rPr lang="en-US" dirty="0">
                <a:solidFill>
                  <a:srgbClr val="000000"/>
                </a:solidFill>
              </a:rPr>
              <a:t>, Betsy's changes live in </a:t>
            </a:r>
            <a:r>
              <a:rPr lang="en-US" b="1" dirty="0">
                <a:solidFill>
                  <a:srgbClr val="000000"/>
                </a:solidFill>
              </a:rPr>
              <a:t>her local repo</a:t>
            </a:r>
            <a:r>
              <a:rPr lang="en-US" dirty="0">
                <a:solidFill>
                  <a:srgbClr val="000000"/>
                </a:solidFill>
              </a:rPr>
              <a:t>, etc.</a:t>
            </a:r>
          </a:p>
          <a:p>
            <a:pPr marL="514350" lvl="1" indent="-231775"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dirty="0">
                <a:solidFill>
                  <a:srgbClr val="000000"/>
                </a:solidFill>
              </a:rPr>
              <a:t>Each person can share her changes with all the other collaborators</a:t>
            </a:r>
          </a:p>
          <a:p>
            <a:pPr marL="514350" lvl="1" indent="-231775">
              <a:spcBef>
                <a:spcPts val="600"/>
              </a:spcBef>
              <a:buFont typeface=".HelveticaNeueDeskInterface-Regular" charset="0"/>
              <a:buChar char="–"/>
            </a:pPr>
            <a:r>
              <a:rPr lang="en-US" dirty="0">
                <a:solidFill>
                  <a:srgbClr val="000000"/>
                </a:solidFill>
              </a:rPr>
              <a:t>Compare with Centralized Version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78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2103437"/>
            <a:ext cx="9601200" cy="3099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312" y="579437"/>
            <a:ext cx="9144000" cy="555217"/>
          </a:xfrm>
          <a:prstGeom prst="rect">
            <a:avLst/>
          </a:prstGeom>
          <a:gradFill flip="none" rotWithShape="1">
            <a:gsLst>
              <a:gs pos="0">
                <a:srgbClr val="B19BC9">
                  <a:tint val="66000"/>
                  <a:satMod val="160000"/>
                </a:srgbClr>
              </a:gs>
              <a:gs pos="50000">
                <a:srgbClr val="B19BC9">
                  <a:tint val="44500"/>
                  <a:satMod val="160000"/>
                </a:srgbClr>
              </a:gs>
              <a:gs pos="100000">
                <a:srgbClr val="B19BC9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Collaborating through a shared central repository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512" y="5989637"/>
            <a:ext cx="8382375" cy="69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Merge conflicts can arise when two people are working on the same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These need to be manually resolved</a:t>
            </a:r>
          </a:p>
        </p:txBody>
      </p:sp>
    </p:spTree>
    <p:extLst>
      <p:ext uri="{BB962C8B-B14F-4D97-AF65-F5344CB8AC3E}">
        <p14:creationId xmlns:p14="http://schemas.microsoft.com/office/powerpoint/2010/main" val="164287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6DF2-873D-A9B7-F09F-BAAE4A66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Install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git</a:t>
            </a:r>
          </a:p>
        </p:txBody>
      </p:sp>
    </p:spTree>
    <p:extLst>
      <p:ext uri="{BB962C8B-B14F-4D97-AF65-F5344CB8AC3E}">
        <p14:creationId xmlns:p14="http://schemas.microsoft.com/office/powerpoint/2010/main" val="349336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Configure Git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660088"/>
            <a:ext cx="9296400" cy="2936565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285721" indent="-285721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Git commands take the form </a:t>
            </a: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'git &lt;subcommand&gt;'</a:t>
            </a:r>
          </a:p>
          <a:p>
            <a:pPr marL="285721" indent="-285721">
              <a:lnSpc>
                <a:spcPct val="120000"/>
              </a:lnSpc>
              <a:spcBef>
                <a:spcPts val="18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Configure </a:t>
            </a:r>
            <a:r>
              <a:rPr lang="en-US" sz="2200" dirty="0" err="1">
                <a:solidFill>
                  <a:srgbClr val="000000"/>
                </a:solidFill>
              </a:rPr>
              <a:t>Git</a:t>
            </a:r>
            <a:endParaRPr lang="en-US" sz="2200" dirty="0">
              <a:solidFill>
                <a:srgbClr val="000000"/>
              </a:solidFill>
            </a:endParaRP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user.name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"Andrew Alverson"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user.email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"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aja@uark.edu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"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color.ui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true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--global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core.editor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nano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git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config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--list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  <p:extLst>
      <p:ext uri="{BB962C8B-B14F-4D97-AF65-F5344CB8AC3E}">
        <p14:creationId xmlns:p14="http://schemas.microsoft.com/office/powerpoint/2010/main" val="2547891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913" y="2484437"/>
            <a:ext cx="8997310" cy="393966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cd /Users/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/Desktop/biol5153/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mkdir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biol5153 $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cd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/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init</a:t>
            </a:r>
            <a:endParaRPr lang="en-US" sz="1400" b="1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Initialized empty 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repository in /Users/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aja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/Desktop/biol5153/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/.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/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ls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-al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total 0</a:t>
            </a: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 3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102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10:07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14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476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10:06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..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drwxr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xr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-x  10 aja 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staff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 340 </a:t>
            </a:r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Mar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21 10:07 </a:t>
            </a:r>
            <a:r>
              <a:rPr lang="fi-FI" sz="1400" dirty="0">
                <a:solidFill>
                  <a:srgbClr val="2FB41D"/>
                </a:solidFill>
                <a:latin typeface="CourierNewPSMT" charset="0"/>
              </a:rPr>
              <a:t>.</a:t>
            </a:r>
            <a:r>
              <a:rPr lang="fi-FI" sz="1400" dirty="0" err="1">
                <a:solidFill>
                  <a:srgbClr val="2FB41D"/>
                </a:solidFill>
                <a:latin typeface="CourierNewPSMT" charset="0"/>
              </a:rPr>
              <a:t>git</a:t>
            </a:r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endParaRPr lang="fi-FI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fi-FI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fi-FI" sz="1400" dirty="0">
                <a:solidFill>
                  <a:srgbClr val="F2F2F2"/>
                </a:solidFill>
                <a:latin typeface="CourierNewPSMT" charset="0"/>
              </a:rPr>
              <a:t> $ </a:t>
            </a:r>
          </a:p>
          <a:p>
            <a:endParaRPr lang="en-US" sz="1400" dirty="0"/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460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Create a repository from scratch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13" y="1703682"/>
            <a:ext cx="9296400" cy="480444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Create a local repository in directory called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‘</a:t>
            </a:r>
            <a:r>
              <a:rPr lang="en-US" sz="2200" dirty="0" err="1">
                <a:solidFill>
                  <a:srgbClr val="000000"/>
                </a:solidFill>
                <a:latin typeface="Courier"/>
                <a:cs typeface="Courier"/>
              </a:rPr>
              <a:t>bio_project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32450" y="5137949"/>
            <a:ext cx="2455862" cy="1080288"/>
            <a:chOff x="6318250" y="4084638"/>
            <a:chExt cx="2455862" cy="1080288"/>
          </a:xfrm>
          <a:solidFill>
            <a:schemeClr val="bg1">
              <a:lumMod val="95000"/>
            </a:schemeClr>
          </a:solidFill>
        </p:grpSpPr>
        <p:cxnSp>
          <p:nvCxnSpPr>
            <p:cNvPr id="5" name="Straight Arrow Connector 4"/>
            <p:cNvCxnSpPr/>
            <p:nvPr/>
          </p:nvCxnSpPr>
          <p:spPr bwMode="auto">
            <a:xfrm flipH="1">
              <a:off x="6318250" y="4618037"/>
              <a:ext cx="533400" cy="0"/>
            </a:xfrm>
            <a:prstGeom prst="straightConnector1">
              <a:avLst/>
            </a:prstGeom>
            <a:grpFill/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>
              <a:off x="7004049" y="4084638"/>
              <a:ext cx="1770063" cy="1080288"/>
            </a:xfrm>
            <a:prstGeom prst="rect">
              <a:avLst/>
            </a:prstGeom>
            <a:grpFill/>
          </p:spPr>
          <p:txBody>
            <a:bodyPr wrap="square" lIns="91430" tIns="45716" rIns="91430" bIns="45716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00B050"/>
                  </a:solidFill>
                </a:rPr>
                <a:t>how/where </a:t>
              </a:r>
              <a:r>
                <a:rPr lang="en-US" dirty="0" err="1">
                  <a:solidFill>
                    <a:srgbClr val="00B050"/>
                  </a:solidFill>
                </a:rPr>
                <a:t>Git</a:t>
              </a:r>
              <a:r>
                <a:rPr lang="en-US" dirty="0">
                  <a:solidFill>
                    <a:srgbClr val="00B050"/>
                  </a:solidFill>
                </a:rPr>
                <a:t> manages your repository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840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5913" y="2408237"/>
            <a:ext cx="8997310" cy="35346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mkdir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data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touch data/README data/file1.fasta data/file2.fasta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touch README</a:t>
            </a: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 </a:t>
            </a:r>
            <a:r>
              <a:rPr lang="en-US" sz="1400" b="1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b="1" dirty="0">
                <a:solidFill>
                  <a:srgbClr val="F2F2F2"/>
                </a:solidFill>
                <a:latin typeface="CourierNewPSMT" charset="0"/>
              </a:rPr>
              <a:t> status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On branch main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Initial commit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Untracked files:</a:t>
            </a: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 &lt;file&gt;..." to include in what will be committed)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README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	</a:t>
            </a:r>
            <a:r>
              <a:rPr lang="en-US" sz="1400" dirty="0">
                <a:solidFill>
                  <a:srgbClr val="B42419"/>
                </a:solidFill>
                <a:latin typeface="CourierNewPSMT" charset="0"/>
              </a:rPr>
              <a:t>data/</a:t>
            </a:r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nothing added to commit but untracked files present (use "</a:t>
            </a:r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git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add" to track)</a:t>
            </a:r>
          </a:p>
          <a:p>
            <a:endParaRPr lang="en-US" sz="1400" dirty="0">
              <a:solidFill>
                <a:srgbClr val="F2F2F2"/>
              </a:solidFill>
              <a:latin typeface="CourierNewPSMT" charset="0"/>
            </a:endParaRPr>
          </a:p>
          <a:p>
            <a:r>
              <a:rPr lang="en-US" sz="1400" dirty="0" err="1">
                <a:solidFill>
                  <a:srgbClr val="F2F2F2"/>
                </a:solidFill>
                <a:latin typeface="CourierNewPSMT" charset="0"/>
              </a:rPr>
              <a:t>bio_project</a:t>
            </a:r>
            <a:r>
              <a:rPr lang="en-US" sz="1400" dirty="0">
                <a:solidFill>
                  <a:srgbClr val="F2F2F2"/>
                </a:solidFill>
                <a:latin typeface="CourierNewPSMT" charset="0"/>
              </a:rPr>
              <a:t> $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0237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/>
              <a:t>Keeping track of files with </a:t>
            </a:r>
            <a:r>
              <a:rPr lang="en-US" sz="4000" dirty="0" err="1"/>
              <a:t>Git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15913" y="1660088"/>
            <a:ext cx="9296400" cy="498590"/>
          </a:xfrm>
          <a:prstGeom prst="rect">
            <a:avLst/>
          </a:prstGeom>
          <a:noFill/>
        </p:spPr>
        <p:txBody>
          <a:bodyPr wrap="square" lIns="91430" tIns="45716" rIns="91430" bIns="45716" rtlCol="0">
            <a:spAutoFit/>
          </a:bodyPr>
          <a:lstStyle/>
          <a:p>
            <a:pPr marL="3175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</a:rPr>
              <a:t>Add content to 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  <a:r>
              <a:rPr lang="en-US" sz="2200" dirty="0" err="1">
                <a:solidFill>
                  <a:srgbClr val="000000"/>
                </a:solidFill>
                <a:latin typeface="Courier"/>
                <a:cs typeface="Courier"/>
              </a:rPr>
              <a:t>bio_project</a:t>
            </a:r>
            <a:r>
              <a:rPr lang="en-US" sz="2200" dirty="0">
                <a:solidFill>
                  <a:srgbClr val="000000"/>
                </a:solidFill>
                <a:latin typeface="Courier"/>
                <a:cs typeface="Courier"/>
              </a:rPr>
              <a:t>'</a:t>
            </a:r>
            <a:r>
              <a:rPr lang="en-US" sz="2200" dirty="0">
                <a:solidFill>
                  <a:srgbClr val="000000"/>
                </a:solidFill>
              </a:rPr>
              <a:t> and check the status of the files</a:t>
            </a: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49512" y="3170237"/>
            <a:ext cx="6324600" cy="394210"/>
            <a:chOff x="2220912" y="4278739"/>
            <a:chExt cx="6324600" cy="394210"/>
          </a:xfrm>
        </p:grpSpPr>
        <p:cxnSp>
          <p:nvCxnSpPr>
            <p:cNvPr id="7" name="Straight Arrow Connector 6"/>
            <p:cNvCxnSpPr/>
            <p:nvPr/>
          </p:nvCxnSpPr>
          <p:spPr bwMode="auto">
            <a:xfrm flipH="1">
              <a:off x="2220912" y="4486488"/>
              <a:ext cx="533400" cy="0"/>
            </a:xfrm>
            <a:prstGeom prst="straightConnector1">
              <a:avLst/>
            </a:prstGeom>
            <a:solidFill>
              <a:srgbClr val="00B8FF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TextBox 8"/>
            <p:cNvSpPr txBox="1"/>
            <p:nvPr/>
          </p:nvSpPr>
          <p:spPr>
            <a:xfrm>
              <a:off x="2830512" y="4278739"/>
              <a:ext cx="5715000" cy="3942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dirty="0">
                  <a:solidFill>
                    <a:srgbClr val="0A32FF"/>
                  </a:solidFill>
                </a:rPr>
                <a:t>we're on the </a:t>
              </a:r>
              <a:r>
                <a:rPr lang="en-US" i="1" dirty="0">
                  <a:solidFill>
                    <a:srgbClr val="0A32FF"/>
                  </a:solidFill>
                </a:rPr>
                <a:t>main </a:t>
              </a:r>
              <a:r>
                <a:rPr lang="en-US" dirty="0">
                  <a:solidFill>
                    <a:srgbClr val="0A32FF"/>
                  </a:solidFill>
                </a:rPr>
                <a:t>branch, the default branch for Git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373312" y="4618037"/>
            <a:ext cx="5334000" cy="4247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0A32FF"/>
                </a:solidFill>
              </a:rPr>
              <a:t>a list of files in the directory that </a:t>
            </a:r>
            <a:r>
              <a:rPr lang="en-US" dirty="0" err="1">
                <a:solidFill>
                  <a:srgbClr val="0A32FF"/>
                </a:solidFill>
              </a:rPr>
              <a:t>Git</a:t>
            </a:r>
            <a:r>
              <a:rPr lang="en-US" dirty="0">
                <a:solidFill>
                  <a:srgbClr val="0A32FF"/>
                </a:solidFill>
              </a:rPr>
              <a:t> is not tracking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1763712" y="4846637"/>
            <a:ext cx="533400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4165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4825" y="122238"/>
            <a:ext cx="9070975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3116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5pPr>
            <a:lvl6pPr marL="25146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6pPr>
            <a:lvl7pPr marL="29718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7pPr>
            <a:lvl8pPr marL="34290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8pPr>
            <a:lvl9pPr marL="3886200" indent="-2286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roid Sans Fallback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/>
              <a:t>Tracking files with </a:t>
            </a:r>
            <a:r>
              <a:rPr lang="en-US" sz="4400" dirty="0" err="1">
                <a:latin typeface="Courier"/>
                <a:cs typeface="Courier"/>
              </a:rPr>
              <a:t>git</a:t>
            </a:r>
            <a:r>
              <a:rPr lang="en-US" sz="4400" dirty="0">
                <a:latin typeface="Courier"/>
                <a:cs typeface="Courier"/>
              </a:rPr>
              <a:t> add</a:t>
            </a:r>
          </a:p>
        </p:txBody>
      </p:sp>
      <p:pic>
        <p:nvPicPr>
          <p:cNvPr id="3" name="Picture 2" descr="git_workflow_landscape_w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2764855"/>
            <a:ext cx="2935067" cy="19293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2724" y="7169672"/>
            <a:ext cx="4527140" cy="269592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Vince Buffalo (2015). </a:t>
            </a:r>
            <a:r>
              <a:rPr lang="en-US" sz="1200" i="1" dirty="0">
                <a:solidFill>
                  <a:schemeClr val="tx1"/>
                </a:solidFill>
              </a:rPr>
              <a:t>Bioinformatics Data Skills. </a:t>
            </a:r>
            <a:r>
              <a:rPr lang="en-US" sz="1200" dirty="0">
                <a:solidFill>
                  <a:schemeClr val="tx1"/>
                </a:solidFill>
              </a:rPr>
              <a:t>O'Reilly Media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libri_stand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calibri_standard.thmx</Template>
  <TotalTime>3139946</TotalTime>
  <Words>3713</Words>
  <Application>Microsoft Macintosh PowerPoint</Application>
  <PresentationFormat>Custom</PresentationFormat>
  <Paragraphs>541</Paragraphs>
  <Slides>48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.HelveticaNeueDeskInterface-Regular</vt:lpstr>
      <vt:lpstr>Arial</vt:lpstr>
      <vt:lpstr>Calibri</vt:lpstr>
      <vt:lpstr>Calibri Light</vt:lpstr>
      <vt:lpstr>Courier</vt:lpstr>
      <vt:lpstr>Courier New</vt:lpstr>
      <vt:lpstr>CourierNewPS-BoldMT</vt:lpstr>
      <vt:lpstr>CourierNewPSMT</vt:lpstr>
      <vt:lpstr>Lucida Grande</vt:lpstr>
      <vt:lpstr>Times New Roman</vt:lpstr>
      <vt:lpstr>Wingdings</vt:lpstr>
      <vt:lpstr>calibri_standard</vt:lpstr>
      <vt:lpstr>PowerPoint Presentation</vt:lpstr>
      <vt:lpstr>PowerPoint Presentation</vt:lpstr>
      <vt:lpstr>PowerPoint Presentation</vt:lpstr>
      <vt:lpstr>PowerPoint Presentation</vt:lpstr>
      <vt:lpstr>Install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Retrieving old versions with checkout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Connecting with git remote</vt:lpstr>
      <vt:lpstr>Authentication with a personal access token (Link) </vt:lpstr>
      <vt:lpstr>Working with branches</vt:lpstr>
      <vt:lpstr>Working with branches</vt:lpstr>
      <vt:lpstr>Working with branches</vt:lpstr>
      <vt:lpstr>Working with branches</vt:lpstr>
      <vt:lpstr>Working with branches</vt:lpstr>
      <vt:lpstr>Extras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 </dc:creator>
  <cp:keywords/>
  <dc:description/>
  <cp:lastModifiedBy>Andrew Alverson</cp:lastModifiedBy>
  <cp:revision>235</cp:revision>
  <cp:lastPrinted>1601-01-01T00:00:00Z</cp:lastPrinted>
  <dcterms:created xsi:type="dcterms:W3CDTF">2015-10-10T23:57:03Z</dcterms:created>
  <dcterms:modified xsi:type="dcterms:W3CDTF">2026-02-20T16:59:10Z</dcterms:modified>
</cp:coreProperties>
</file>